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84"/>
  </p:notesMasterIdLst>
  <p:sldIdLst>
    <p:sldId id="256" r:id="rId3"/>
    <p:sldId id="625" r:id="rId4"/>
    <p:sldId id="257" r:id="rId5"/>
    <p:sldId id="620" r:id="rId6"/>
    <p:sldId id="621" r:id="rId7"/>
    <p:sldId id="622" r:id="rId8"/>
    <p:sldId id="616" r:id="rId9"/>
    <p:sldId id="618" r:id="rId10"/>
    <p:sldId id="258" r:id="rId11"/>
    <p:sldId id="259" r:id="rId12"/>
    <p:sldId id="332" r:id="rId13"/>
    <p:sldId id="333" r:id="rId14"/>
    <p:sldId id="260" r:id="rId15"/>
    <p:sldId id="261" r:id="rId16"/>
    <p:sldId id="262" r:id="rId17"/>
    <p:sldId id="326" r:id="rId18"/>
    <p:sldId id="327" r:id="rId19"/>
    <p:sldId id="328" r:id="rId20"/>
    <p:sldId id="329" r:id="rId21"/>
    <p:sldId id="330" r:id="rId22"/>
    <p:sldId id="331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660"/>
  </p:normalViewPr>
  <p:slideViewPr>
    <p:cSldViewPr>
      <p:cViewPr varScale="1">
        <p:scale>
          <a:sx n="94" d="100"/>
          <a:sy n="94" d="100"/>
        </p:scale>
        <p:origin x="55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CAC9-5999-40A0-A863-78836D4E48F4}" type="datetimeFigureOut">
              <a:rPr lang="en-NG" smtClean="0"/>
              <a:t>02/02/2023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8B5A-3EAE-4DAD-A580-5BA55AA3C697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8904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044B554-4F5D-468A-B83D-32C305E88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FCB2278-E476-43AD-B2D3-2D4DE277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478F038-3AA8-46DE-BF74-CAB49CCE8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CC660-3389-4860-85CD-B19F9F3DF8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1CAC6EC-0FF8-46EC-872A-41B171A6E8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F73622B-6EE9-4CC1-A13E-9FA0BD50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0F1F09-3CD9-4F1B-AE58-DED45CE13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30DA4-7D60-4129-9007-4B888DF093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307B7A2A-B79B-44DD-B4AF-5AE38BD1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881563"/>
            <a:ext cx="3429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 trained in the College, became a lecturer, Professor, started Postgraduate medical training in Anatomy in CMUL, brought in the first set of Sprague-Dawley albino rats for research throughout the College, and facilitated the elevation of many to Professorship level at CMUL, National and International places.</a:t>
            </a:r>
          </a:p>
        </p:txBody>
      </p:sp>
    </p:spTree>
    <p:extLst>
      <p:ext uri="{BB962C8B-B14F-4D97-AF65-F5344CB8AC3E}">
        <p14:creationId xmlns:p14="http://schemas.microsoft.com/office/powerpoint/2010/main" val="7688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164" y="0"/>
            <a:ext cx="13350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6631" y="0"/>
            <a:ext cx="1228090" cy="6859905"/>
          </a:xfrm>
          <a:custGeom>
            <a:avLst/>
            <a:gdLst/>
            <a:ahLst/>
            <a:cxnLst/>
            <a:rect l="l" t="t" r="r" b="b"/>
            <a:pathLst>
              <a:path w="1228090" h="6859905">
                <a:moveTo>
                  <a:pt x="1777" y="1269"/>
                </a:moveTo>
                <a:lnTo>
                  <a:pt x="0" y="1523"/>
                </a:lnTo>
                <a:lnTo>
                  <a:pt x="1219200" y="6859559"/>
                </a:lnTo>
                <a:lnTo>
                  <a:pt x="1220977" y="6859240"/>
                </a:lnTo>
                <a:lnTo>
                  <a:pt x="1777" y="1269"/>
                </a:lnTo>
                <a:close/>
              </a:path>
              <a:path w="1228090" h="6859905">
                <a:moveTo>
                  <a:pt x="8890" y="0"/>
                </a:moveTo>
                <a:lnTo>
                  <a:pt x="3555" y="888"/>
                </a:lnTo>
                <a:lnTo>
                  <a:pt x="1222755" y="6858919"/>
                </a:lnTo>
                <a:lnTo>
                  <a:pt x="1228090" y="6857959"/>
                </a:lnTo>
                <a:lnTo>
                  <a:pt x="8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7016" y="3663696"/>
            <a:ext cx="4824983" cy="319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2388" y="3678173"/>
            <a:ext cx="4769485" cy="3180080"/>
          </a:xfrm>
          <a:custGeom>
            <a:avLst/>
            <a:gdLst/>
            <a:ahLst/>
            <a:cxnLst/>
            <a:rect l="l" t="t" r="r" b="b"/>
            <a:pathLst>
              <a:path w="4769484" h="3180079">
                <a:moveTo>
                  <a:pt x="4764151" y="0"/>
                </a:moveTo>
                <a:lnTo>
                  <a:pt x="0" y="3176591"/>
                </a:lnTo>
                <a:lnTo>
                  <a:pt x="2157" y="3179822"/>
                </a:lnTo>
                <a:lnTo>
                  <a:pt x="5047" y="3179822"/>
                </a:lnTo>
                <a:lnTo>
                  <a:pt x="4767071" y="4571"/>
                </a:lnTo>
                <a:lnTo>
                  <a:pt x="4764151" y="0"/>
                </a:lnTo>
                <a:close/>
              </a:path>
              <a:path w="4769484" h="3180079">
                <a:moveTo>
                  <a:pt x="4768087" y="6095"/>
                </a:moveTo>
                <a:lnTo>
                  <a:pt x="8345" y="3179822"/>
                </a:lnTo>
                <a:lnTo>
                  <a:pt x="11642" y="3179822"/>
                </a:lnTo>
                <a:lnTo>
                  <a:pt x="4769104" y="7619"/>
                </a:lnTo>
                <a:lnTo>
                  <a:pt x="4768087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936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2CA1B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2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2" y="6857996"/>
                </a:lnTo>
                <a:lnTo>
                  <a:pt x="2587932" y="0"/>
                </a:lnTo>
                <a:close/>
              </a:path>
            </a:pathLst>
          </a:custGeom>
          <a:solidFill>
            <a:srgbClr val="2CA1B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DA1F28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A2171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4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9CAD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CA1B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2CA1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615" y="335406"/>
            <a:ext cx="106787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2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5D30C-2602-4F34-9571-75ED4728B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550400" y="6553200"/>
            <a:ext cx="23368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33BED-45DA-448F-A493-ABE850157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553200"/>
            <a:ext cx="3611033" cy="2809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8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5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14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76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762000"/>
            <a:ext cx="26670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0"/>
            <a:ext cx="77978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10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19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33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1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164" y="0"/>
            <a:ext cx="13350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6631" y="0"/>
            <a:ext cx="1228090" cy="6859905"/>
          </a:xfrm>
          <a:custGeom>
            <a:avLst/>
            <a:gdLst/>
            <a:ahLst/>
            <a:cxnLst/>
            <a:rect l="l" t="t" r="r" b="b"/>
            <a:pathLst>
              <a:path w="1228090" h="6859905">
                <a:moveTo>
                  <a:pt x="1777" y="1269"/>
                </a:moveTo>
                <a:lnTo>
                  <a:pt x="0" y="1523"/>
                </a:lnTo>
                <a:lnTo>
                  <a:pt x="1219200" y="6859559"/>
                </a:lnTo>
                <a:lnTo>
                  <a:pt x="1220977" y="6859240"/>
                </a:lnTo>
                <a:lnTo>
                  <a:pt x="1777" y="1269"/>
                </a:lnTo>
                <a:close/>
              </a:path>
              <a:path w="1228090" h="6859905">
                <a:moveTo>
                  <a:pt x="8890" y="0"/>
                </a:moveTo>
                <a:lnTo>
                  <a:pt x="3555" y="888"/>
                </a:lnTo>
                <a:lnTo>
                  <a:pt x="1222755" y="6858919"/>
                </a:lnTo>
                <a:lnTo>
                  <a:pt x="1228090" y="6857959"/>
                </a:lnTo>
                <a:lnTo>
                  <a:pt x="8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7016" y="3663696"/>
            <a:ext cx="4824983" cy="319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2388" y="3678173"/>
            <a:ext cx="4769485" cy="3180080"/>
          </a:xfrm>
          <a:custGeom>
            <a:avLst/>
            <a:gdLst/>
            <a:ahLst/>
            <a:cxnLst/>
            <a:rect l="l" t="t" r="r" b="b"/>
            <a:pathLst>
              <a:path w="4769484" h="3180079">
                <a:moveTo>
                  <a:pt x="4764151" y="0"/>
                </a:moveTo>
                <a:lnTo>
                  <a:pt x="0" y="3176591"/>
                </a:lnTo>
                <a:lnTo>
                  <a:pt x="2157" y="3179822"/>
                </a:lnTo>
                <a:lnTo>
                  <a:pt x="5047" y="3179822"/>
                </a:lnTo>
                <a:lnTo>
                  <a:pt x="4767071" y="4571"/>
                </a:lnTo>
                <a:lnTo>
                  <a:pt x="4764151" y="0"/>
                </a:lnTo>
                <a:close/>
              </a:path>
              <a:path w="4769484" h="3180079">
                <a:moveTo>
                  <a:pt x="4768087" y="6095"/>
                </a:moveTo>
                <a:lnTo>
                  <a:pt x="8345" y="3179822"/>
                </a:lnTo>
                <a:lnTo>
                  <a:pt x="11642" y="3179822"/>
                </a:lnTo>
                <a:lnTo>
                  <a:pt x="4769104" y="7619"/>
                </a:lnTo>
                <a:lnTo>
                  <a:pt x="4768087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936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2CA1B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2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2" y="6857996"/>
                </a:lnTo>
                <a:lnTo>
                  <a:pt x="2587932" y="0"/>
                </a:lnTo>
                <a:close/>
              </a:path>
            </a:pathLst>
          </a:custGeom>
          <a:solidFill>
            <a:srgbClr val="2CA1B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DA1F28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A2171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4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9CAD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CA1B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2CA1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164" y="0"/>
            <a:ext cx="13350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6631" y="0"/>
            <a:ext cx="1228090" cy="6859905"/>
          </a:xfrm>
          <a:custGeom>
            <a:avLst/>
            <a:gdLst/>
            <a:ahLst/>
            <a:cxnLst/>
            <a:rect l="l" t="t" r="r" b="b"/>
            <a:pathLst>
              <a:path w="1228090" h="6859905">
                <a:moveTo>
                  <a:pt x="1777" y="1269"/>
                </a:moveTo>
                <a:lnTo>
                  <a:pt x="0" y="1523"/>
                </a:lnTo>
                <a:lnTo>
                  <a:pt x="1219200" y="6859559"/>
                </a:lnTo>
                <a:lnTo>
                  <a:pt x="1220977" y="6859240"/>
                </a:lnTo>
                <a:lnTo>
                  <a:pt x="1777" y="1269"/>
                </a:lnTo>
                <a:close/>
              </a:path>
              <a:path w="1228090" h="6859905">
                <a:moveTo>
                  <a:pt x="8890" y="0"/>
                </a:moveTo>
                <a:lnTo>
                  <a:pt x="3555" y="888"/>
                </a:lnTo>
                <a:lnTo>
                  <a:pt x="1222755" y="6858919"/>
                </a:lnTo>
                <a:lnTo>
                  <a:pt x="1228090" y="6857959"/>
                </a:lnTo>
                <a:lnTo>
                  <a:pt x="8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7016" y="3663696"/>
            <a:ext cx="4824983" cy="319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2388" y="3678173"/>
            <a:ext cx="4769485" cy="3180080"/>
          </a:xfrm>
          <a:custGeom>
            <a:avLst/>
            <a:gdLst/>
            <a:ahLst/>
            <a:cxnLst/>
            <a:rect l="l" t="t" r="r" b="b"/>
            <a:pathLst>
              <a:path w="4769484" h="3180079">
                <a:moveTo>
                  <a:pt x="4764151" y="0"/>
                </a:moveTo>
                <a:lnTo>
                  <a:pt x="0" y="3176591"/>
                </a:lnTo>
                <a:lnTo>
                  <a:pt x="2157" y="3179822"/>
                </a:lnTo>
                <a:lnTo>
                  <a:pt x="5047" y="3179822"/>
                </a:lnTo>
                <a:lnTo>
                  <a:pt x="4767071" y="4571"/>
                </a:lnTo>
                <a:lnTo>
                  <a:pt x="4764151" y="0"/>
                </a:lnTo>
                <a:close/>
              </a:path>
              <a:path w="4769484" h="3180079">
                <a:moveTo>
                  <a:pt x="4768087" y="6095"/>
                </a:moveTo>
                <a:lnTo>
                  <a:pt x="8345" y="3179822"/>
                </a:lnTo>
                <a:lnTo>
                  <a:pt x="11642" y="3179822"/>
                </a:lnTo>
                <a:lnTo>
                  <a:pt x="4769104" y="7619"/>
                </a:lnTo>
                <a:lnTo>
                  <a:pt x="4768087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936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2CA1B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2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2" y="6857996"/>
                </a:lnTo>
                <a:lnTo>
                  <a:pt x="2587932" y="0"/>
                </a:lnTo>
                <a:close/>
              </a:path>
            </a:pathLst>
          </a:custGeom>
          <a:solidFill>
            <a:srgbClr val="2CA1B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DA1F28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A2171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4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9CAD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CA1B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2CA1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164" y="0"/>
            <a:ext cx="13350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6631" y="0"/>
            <a:ext cx="1228090" cy="6859905"/>
          </a:xfrm>
          <a:custGeom>
            <a:avLst/>
            <a:gdLst/>
            <a:ahLst/>
            <a:cxnLst/>
            <a:rect l="l" t="t" r="r" b="b"/>
            <a:pathLst>
              <a:path w="1228090" h="6859905">
                <a:moveTo>
                  <a:pt x="1777" y="1269"/>
                </a:moveTo>
                <a:lnTo>
                  <a:pt x="0" y="1523"/>
                </a:lnTo>
                <a:lnTo>
                  <a:pt x="1219200" y="6859559"/>
                </a:lnTo>
                <a:lnTo>
                  <a:pt x="1220977" y="6859240"/>
                </a:lnTo>
                <a:lnTo>
                  <a:pt x="1777" y="1269"/>
                </a:lnTo>
                <a:close/>
              </a:path>
              <a:path w="1228090" h="6859905">
                <a:moveTo>
                  <a:pt x="8890" y="0"/>
                </a:moveTo>
                <a:lnTo>
                  <a:pt x="3555" y="888"/>
                </a:lnTo>
                <a:lnTo>
                  <a:pt x="1222755" y="6858919"/>
                </a:lnTo>
                <a:lnTo>
                  <a:pt x="1228090" y="6857959"/>
                </a:lnTo>
                <a:lnTo>
                  <a:pt x="8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7016" y="3663696"/>
            <a:ext cx="4824983" cy="3194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2388" y="3678173"/>
            <a:ext cx="4769485" cy="3180080"/>
          </a:xfrm>
          <a:custGeom>
            <a:avLst/>
            <a:gdLst/>
            <a:ahLst/>
            <a:cxnLst/>
            <a:rect l="l" t="t" r="r" b="b"/>
            <a:pathLst>
              <a:path w="4769484" h="3180079">
                <a:moveTo>
                  <a:pt x="4764151" y="0"/>
                </a:moveTo>
                <a:lnTo>
                  <a:pt x="0" y="3176591"/>
                </a:lnTo>
                <a:lnTo>
                  <a:pt x="2157" y="3179822"/>
                </a:lnTo>
                <a:lnTo>
                  <a:pt x="5047" y="3179822"/>
                </a:lnTo>
                <a:lnTo>
                  <a:pt x="4767071" y="4571"/>
                </a:lnTo>
                <a:lnTo>
                  <a:pt x="4764151" y="0"/>
                </a:lnTo>
                <a:close/>
              </a:path>
              <a:path w="4769484" h="3180079">
                <a:moveTo>
                  <a:pt x="4768087" y="6095"/>
                </a:moveTo>
                <a:lnTo>
                  <a:pt x="8345" y="3179822"/>
                </a:lnTo>
                <a:lnTo>
                  <a:pt x="11642" y="3179822"/>
                </a:lnTo>
                <a:lnTo>
                  <a:pt x="4769104" y="7619"/>
                </a:lnTo>
                <a:lnTo>
                  <a:pt x="4768087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936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2CA1B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2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2" y="6857996"/>
                </a:lnTo>
                <a:lnTo>
                  <a:pt x="2587932" y="0"/>
                </a:lnTo>
                <a:close/>
              </a:path>
            </a:pathLst>
          </a:custGeom>
          <a:solidFill>
            <a:srgbClr val="2CA1B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DA1F28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A2171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4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9CAD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CA1B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2CA1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38412" y="1227667"/>
            <a:ext cx="8159997" cy="15681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600" b="1">
                <a:latin typeface="Lucida Fax"/>
                <a:cs typeface="Lucida Fax"/>
              </a:defRPr>
            </a:lvl1pPr>
            <a:lvl2pPr marL="0" indent="0">
              <a:lnSpc>
                <a:spcPct val="200000"/>
              </a:lnSpc>
              <a:buNone/>
              <a:defRPr sz="1400" b="0" i="0">
                <a:latin typeface="Lucida Fax"/>
                <a:cs typeface="Lucida Fax"/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rgbClr val="7898A8"/>
                </a:solidFill>
                <a:latin typeface="Lucida Sans"/>
                <a:cs typeface="Lucida Sans"/>
              </a:defRPr>
            </a:lvl3pPr>
            <a:lvl4pPr marL="0" indent="0">
              <a:lnSpc>
                <a:spcPct val="300000"/>
              </a:lnSpc>
              <a:buFontTx/>
              <a:buNone/>
              <a:defRPr sz="1000" b="1" i="0">
                <a:latin typeface="Lucida Fax"/>
                <a:cs typeface="Lucida Fax"/>
              </a:defRPr>
            </a:lvl4pPr>
            <a:lvl5pPr marL="0" indent="-228600">
              <a:lnSpc>
                <a:spcPct val="130000"/>
              </a:lnSpc>
              <a:buFont typeface="Arial"/>
              <a:buChar char="•"/>
              <a:defRPr sz="900" b="0" i="0">
                <a:solidFill>
                  <a:srgbClr val="7898A8"/>
                </a:solidFill>
                <a:latin typeface="Lucida Sans"/>
                <a:cs typeface="Lucida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338917" y="358146"/>
            <a:ext cx="8159749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buNone/>
              <a:defRPr sz="1600" b="0" i="0">
                <a:latin typeface="Lucida Fax"/>
                <a:cs typeface="Lucida Fax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37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FE6BF7-F361-46FA-BDE0-9AE35145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B71E887-1060-45B0-8191-4740AB8B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pic>
        <p:nvPicPr>
          <p:cNvPr id="6" name="Picture 6" descr="Medical Art Center.jpg">
            <a:extLst>
              <a:ext uri="{FF2B5EF4-FFF2-40B4-BE49-F238E27FC236}">
                <a16:creationId xmlns:a16="http://schemas.microsoft.com/office/drawing/2014/main" id="{41AFDDDB-8C3C-4D36-B9CF-E69DA30E5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2235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ABBLogo.gif">
            <a:extLst>
              <a:ext uri="{FF2B5EF4-FFF2-40B4-BE49-F238E27FC236}">
                <a16:creationId xmlns:a16="http://schemas.microsoft.com/office/drawing/2014/main" id="{BEAD334E-2E60-4062-BE53-4AD8BED34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757333" cy="1822450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19201" y="1295401"/>
            <a:ext cx="10392832" cy="1273174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E23932F-BE3A-4AFF-B8A2-BFCA53FBDB8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556000" y="6553200"/>
            <a:ext cx="2540000" cy="3048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 June 2017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824767-4AA1-475A-944A-3A9844AA5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927852" y="6553200"/>
            <a:ext cx="4373033" cy="304800"/>
          </a:xfrm>
          <a:prstGeom prst="rect">
            <a:avLst/>
          </a:prstGeom>
        </p:spPr>
        <p:txBody>
          <a:bodyPr/>
          <a:lstStyle>
            <a:lvl1pPr algn="r"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9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94488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4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43001"/>
            <a:ext cx="10411884" cy="3263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03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3164" y="0"/>
            <a:ext cx="1335024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6631" y="0"/>
            <a:ext cx="1228090" cy="6859905"/>
          </a:xfrm>
          <a:custGeom>
            <a:avLst/>
            <a:gdLst/>
            <a:ahLst/>
            <a:cxnLst/>
            <a:rect l="l" t="t" r="r" b="b"/>
            <a:pathLst>
              <a:path w="1228090" h="6859905">
                <a:moveTo>
                  <a:pt x="1777" y="1269"/>
                </a:moveTo>
                <a:lnTo>
                  <a:pt x="0" y="1523"/>
                </a:lnTo>
                <a:lnTo>
                  <a:pt x="1219200" y="6859559"/>
                </a:lnTo>
                <a:lnTo>
                  <a:pt x="1220977" y="6859240"/>
                </a:lnTo>
                <a:lnTo>
                  <a:pt x="1777" y="1269"/>
                </a:lnTo>
                <a:close/>
              </a:path>
              <a:path w="1228090" h="6859905">
                <a:moveTo>
                  <a:pt x="8890" y="0"/>
                </a:moveTo>
                <a:lnTo>
                  <a:pt x="3555" y="888"/>
                </a:lnTo>
                <a:lnTo>
                  <a:pt x="1222755" y="6858919"/>
                </a:lnTo>
                <a:lnTo>
                  <a:pt x="1228090" y="6857959"/>
                </a:lnTo>
                <a:lnTo>
                  <a:pt x="8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7016" y="3663696"/>
            <a:ext cx="4824983" cy="3194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2388" y="3678173"/>
            <a:ext cx="4769485" cy="3180080"/>
          </a:xfrm>
          <a:custGeom>
            <a:avLst/>
            <a:gdLst/>
            <a:ahLst/>
            <a:cxnLst/>
            <a:rect l="l" t="t" r="r" b="b"/>
            <a:pathLst>
              <a:path w="4769484" h="3180079">
                <a:moveTo>
                  <a:pt x="4764151" y="0"/>
                </a:moveTo>
                <a:lnTo>
                  <a:pt x="0" y="3176591"/>
                </a:lnTo>
                <a:lnTo>
                  <a:pt x="2157" y="3179822"/>
                </a:lnTo>
                <a:lnTo>
                  <a:pt x="5047" y="3179822"/>
                </a:lnTo>
                <a:lnTo>
                  <a:pt x="4767071" y="4571"/>
                </a:lnTo>
                <a:lnTo>
                  <a:pt x="4764151" y="0"/>
                </a:lnTo>
                <a:close/>
              </a:path>
              <a:path w="4769484" h="3180079">
                <a:moveTo>
                  <a:pt x="4768087" y="6095"/>
                </a:moveTo>
                <a:lnTo>
                  <a:pt x="8345" y="3179822"/>
                </a:lnTo>
                <a:lnTo>
                  <a:pt x="11642" y="3179822"/>
                </a:lnTo>
                <a:lnTo>
                  <a:pt x="4769104" y="7619"/>
                </a:lnTo>
                <a:lnTo>
                  <a:pt x="4768087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936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2CA1B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2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2" y="6857996"/>
                </a:lnTo>
                <a:lnTo>
                  <a:pt x="2587932" y="0"/>
                </a:lnTo>
                <a:close/>
              </a:path>
            </a:pathLst>
          </a:custGeom>
          <a:solidFill>
            <a:srgbClr val="2CA1B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DA1F28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A2171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4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9CAD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CA1B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2CA1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5095"/>
            <a:ext cx="818388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2141" y="2768701"/>
            <a:ext cx="7094855" cy="3561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F35D8CF-738A-4059-85CE-9AC05B8E93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438400" cy="6019800"/>
            <a:chOff x="0" y="0"/>
            <a:chExt cx="2016" cy="4320"/>
          </a:xfrm>
        </p:grpSpPr>
        <p:sp>
          <p:nvSpPr>
            <p:cNvPr id="1031" name="Rectangle 3">
              <a:extLst>
                <a:ext uri="{FF2B5EF4-FFF2-40B4-BE49-F238E27FC236}">
                  <a16:creationId xmlns:a16="http://schemas.microsoft.com/office/drawing/2014/main" id="{AB6A6983-C1BC-4114-BEEE-5D02DB031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032" name="Rectangle 4">
              <a:extLst>
                <a:ext uri="{FF2B5EF4-FFF2-40B4-BE49-F238E27FC236}">
                  <a16:creationId xmlns:a16="http://schemas.microsoft.com/office/drawing/2014/main" id="{A11F4BAC-106E-4122-B6C7-F884FEDA1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28AA9326-1212-42E2-9467-EF74489F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0"/>
            <a:ext cx="975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E0A6646-D300-4B09-BCF8-8367C4C9B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066800"/>
            <a:ext cx="1076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6" descr="Medical Art Center.jpg">
            <a:extLst>
              <a:ext uri="{FF2B5EF4-FFF2-40B4-BE49-F238E27FC236}">
                <a16:creationId xmlns:a16="http://schemas.microsoft.com/office/drawing/2014/main" id="{2A06A59B-E875-4608-933C-2A4B979F83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2235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" descr="ABBLogo.gif">
            <a:extLst>
              <a:ext uri="{FF2B5EF4-FFF2-40B4-BE49-F238E27FC236}">
                <a16:creationId xmlns:a16="http://schemas.microsoft.com/office/drawing/2014/main" id="{3ABBE53B-5DE8-4D8D-B6FD-BD7B009EBAC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38101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anose="020B0600070205080204" pitchFamily="34" charset="-128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anose="020B0600070205080204" pitchFamily="34" charset="-128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anose="020B0600070205080204" pitchFamily="34" charset="-128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anose="020B0600070205080204" pitchFamily="34" charset="-128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medicalartcent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://www.medicalartcenter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12" Type="http://schemas.openxmlformats.org/officeDocument/2006/relationships/image" Target="../media/image9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9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.jpg"/><Relationship Id="rId5" Type="http://schemas.openxmlformats.org/officeDocument/2006/relationships/image" Target="../media/image92.png"/><Relationship Id="rId10" Type="http://schemas.openxmlformats.org/officeDocument/2006/relationships/image" Target="../media/image60.jpg"/><Relationship Id="rId4" Type="http://schemas.openxmlformats.org/officeDocument/2006/relationships/image" Target="../media/image91.png"/><Relationship Id="rId9" Type="http://schemas.openxmlformats.org/officeDocument/2006/relationships/image" Target="../media/image96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jpg"/><Relationship Id="rId5" Type="http://schemas.openxmlformats.org/officeDocument/2006/relationships/image" Target="../media/image100.png"/><Relationship Id="rId10" Type="http://schemas.openxmlformats.org/officeDocument/2006/relationships/image" Target="../media/image105.jpg"/><Relationship Id="rId4" Type="http://schemas.openxmlformats.org/officeDocument/2006/relationships/image" Target="../media/image99.png"/><Relationship Id="rId9" Type="http://schemas.openxmlformats.org/officeDocument/2006/relationships/image" Target="../media/image104.jpg"/><Relationship Id="rId14" Type="http://schemas.openxmlformats.org/officeDocument/2006/relationships/image" Target="../media/image10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131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artcenter.com/" TargetMode="External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hyperlink" Target="mailto:dapo.ashiru@medicalartcenter.com" TargetMode="External"/><Relationship Id="rId4" Type="http://schemas.openxmlformats.org/officeDocument/2006/relationships/hyperlink" Target="mailto:info@medicalartcenter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247" y="2145614"/>
            <a:ext cx="8305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spc="-434" dirty="0">
                <a:solidFill>
                  <a:srgbClr val="22253B"/>
                </a:solidFill>
              </a:rPr>
              <a:t>“</a:t>
            </a:r>
            <a:r>
              <a:rPr lang="en-US" sz="3200" spc="-434" dirty="0">
                <a:solidFill>
                  <a:srgbClr val="22253B"/>
                </a:solidFill>
              </a:rPr>
              <a:t>ANATOMY THE BACKBONE OF MEDICAL SCIENCE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524000" y="3962400"/>
            <a:ext cx="7009130" cy="121764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380740" algn="just">
              <a:lnSpc>
                <a:spcPct val="100000"/>
              </a:lnSpc>
              <a:spcBef>
                <a:spcPts val="575"/>
              </a:spcBef>
            </a:pPr>
            <a:r>
              <a:rPr sz="2200" b="1" spc="25" dirty="0">
                <a:latin typeface="Times New Roman"/>
                <a:cs typeface="Times New Roman"/>
              </a:rPr>
              <a:t>Prof </a:t>
            </a:r>
            <a:r>
              <a:rPr sz="2200" b="1" spc="80" dirty="0">
                <a:latin typeface="Times New Roman"/>
                <a:cs typeface="Times New Roman"/>
              </a:rPr>
              <a:t>Oladapo </a:t>
            </a:r>
            <a:r>
              <a:rPr sz="2200" b="1" spc="114" dirty="0">
                <a:latin typeface="Times New Roman"/>
                <a:cs typeface="Times New Roman"/>
              </a:rPr>
              <a:t>A </a:t>
            </a:r>
            <a:r>
              <a:rPr sz="2200" b="1" spc="75" dirty="0">
                <a:latin typeface="Times New Roman"/>
                <a:cs typeface="Times New Roman"/>
              </a:rPr>
              <a:t>Ashiru</a:t>
            </a:r>
            <a:r>
              <a:rPr sz="2200" b="1" spc="-2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OFR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200" b="1" i="1" spc="20" dirty="0">
                <a:latin typeface="Times New Roman"/>
                <a:cs typeface="Times New Roman"/>
              </a:rPr>
              <a:t>MBBS, </a:t>
            </a:r>
            <a:r>
              <a:rPr sz="2200" b="1" i="1" spc="35" dirty="0">
                <a:latin typeface="Times New Roman"/>
                <a:cs typeface="Times New Roman"/>
              </a:rPr>
              <a:t>MS, </a:t>
            </a:r>
            <a:r>
              <a:rPr sz="2200" b="1" i="1" spc="55" dirty="0">
                <a:latin typeface="Times New Roman"/>
                <a:cs typeface="Times New Roman"/>
              </a:rPr>
              <a:t>PHD, </a:t>
            </a:r>
            <a:r>
              <a:rPr sz="2200" b="1" i="1" spc="40" dirty="0">
                <a:latin typeface="Times New Roman"/>
                <a:cs typeface="Times New Roman"/>
              </a:rPr>
              <a:t>HCLD/CC(ABB-USA), </a:t>
            </a:r>
            <a:r>
              <a:rPr sz="2200" b="1" i="1" spc="-40" dirty="0">
                <a:latin typeface="Times New Roman"/>
                <a:cs typeface="Times New Roman"/>
              </a:rPr>
              <a:t>FASN,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spc="-30" dirty="0">
                <a:latin typeface="Times New Roman"/>
                <a:cs typeface="Times New Roman"/>
              </a:rPr>
              <a:t>FNSEM.</a:t>
            </a:r>
            <a:endParaRPr lang="en-US" sz="2200" b="1" i="1" spc="-3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en-US" sz="2200" b="1" i="1" spc="-30" dirty="0">
                <a:latin typeface="Times New Roman"/>
                <a:cs typeface="Times New Roman"/>
              </a:rPr>
              <a:t>18</a:t>
            </a:r>
            <a:r>
              <a:rPr lang="en-US" sz="2200" b="1" i="1" spc="-30" baseline="30000" dirty="0">
                <a:latin typeface="Times New Roman"/>
                <a:cs typeface="Times New Roman"/>
              </a:rPr>
              <a:t>th Conference of the Anatomical Society of Nigeria- Feb 1st 2023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944624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9840" y="4948426"/>
            <a:ext cx="2042159" cy="1909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0040" y="230200"/>
            <a:ext cx="93071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05" dirty="0"/>
              <a:t>Landmarks </a:t>
            </a:r>
            <a:r>
              <a:rPr sz="6000" spc="-645" dirty="0"/>
              <a:t>in </a:t>
            </a:r>
            <a:r>
              <a:rPr sz="6000" spc="-844" dirty="0"/>
              <a:t>ART- </a:t>
            </a:r>
            <a:r>
              <a:rPr sz="2700" spc="-215" dirty="0"/>
              <a:t>Basic</a:t>
            </a:r>
            <a:r>
              <a:rPr sz="2700" spc="-475" dirty="0"/>
              <a:t> </a:t>
            </a:r>
            <a:r>
              <a:rPr sz="2700" spc="-140" dirty="0"/>
              <a:t>Science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703387" y="1662727"/>
            <a:ext cx="913719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1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1969 </a:t>
            </a:r>
            <a:r>
              <a:rPr sz="36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Capacitation </a:t>
            </a:r>
            <a:r>
              <a:rPr sz="36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Chang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&amp;  </a:t>
            </a:r>
            <a:r>
              <a:rPr sz="36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Yamagimachi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592" y="2291842"/>
            <a:ext cx="5095240" cy="237308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1497965" algn="l"/>
              </a:tabLst>
            </a:pPr>
            <a:r>
              <a:rPr sz="2850" spc="1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1977	</a:t>
            </a:r>
            <a:r>
              <a:rPr sz="36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LHRH-</a:t>
            </a:r>
            <a:r>
              <a:rPr sz="24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Hypothalamus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97965" algn="l"/>
              </a:tabLst>
            </a:pPr>
            <a:r>
              <a:rPr sz="2850" spc="1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1978	</a:t>
            </a:r>
            <a:r>
              <a:rPr sz="36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FSH </a:t>
            </a:r>
            <a:r>
              <a:rPr sz="360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+</a:t>
            </a:r>
            <a:r>
              <a:rPr sz="3600" b="1" spc="50" dirty="0" err="1">
                <a:solidFill>
                  <a:srgbClr val="404040"/>
                </a:solidFill>
                <a:latin typeface="Times New Roman"/>
                <a:cs typeface="Times New Roman"/>
              </a:rPr>
              <a:t>ve</a:t>
            </a:r>
            <a:r>
              <a:rPr sz="36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Pituitary</a:t>
            </a:r>
            <a:endParaRPr lang="en-US" sz="2400" b="1" spc="4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97965" algn="l"/>
              </a:tabLst>
            </a:pPr>
            <a:endParaRPr lang="en-US" sz="2400" b="1" spc="40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97965" algn="l"/>
              </a:tabLst>
            </a:pPr>
            <a:r>
              <a:rPr lang="en-US"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 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6277" y="2291842"/>
            <a:ext cx="4334510" cy="1313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23300"/>
              </a:lnSpc>
              <a:spcBef>
                <a:spcPts val="100"/>
              </a:spcBef>
            </a:pPr>
            <a:r>
              <a:rPr sz="36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Schally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3600" b="1" spc="-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170" dirty="0">
                <a:solidFill>
                  <a:srgbClr val="404040"/>
                </a:solidFill>
                <a:latin typeface="Times New Roman"/>
                <a:cs typeface="Times New Roman"/>
              </a:rPr>
              <a:t>Guileman  </a:t>
            </a:r>
            <a:r>
              <a:rPr sz="36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Ashiru </a:t>
            </a:r>
            <a:r>
              <a:rPr sz="36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36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Blake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9681" y="5782316"/>
            <a:ext cx="750570" cy="491490"/>
          </a:xfrm>
          <a:custGeom>
            <a:avLst/>
            <a:gdLst/>
            <a:ahLst/>
            <a:cxnLst/>
            <a:rect l="l" t="t" r="r" b="b"/>
            <a:pathLst>
              <a:path w="750570" h="491489">
                <a:moveTo>
                  <a:pt x="337126" y="0"/>
                </a:moveTo>
                <a:lnTo>
                  <a:pt x="302483" y="0"/>
                </a:lnTo>
                <a:lnTo>
                  <a:pt x="233212" y="8597"/>
                </a:lnTo>
                <a:lnTo>
                  <a:pt x="166250" y="27219"/>
                </a:lnTo>
                <a:lnTo>
                  <a:pt x="83125" y="71614"/>
                </a:lnTo>
                <a:lnTo>
                  <a:pt x="41562" y="110283"/>
                </a:lnTo>
                <a:lnTo>
                  <a:pt x="16163" y="151805"/>
                </a:lnTo>
                <a:lnTo>
                  <a:pt x="2309" y="197626"/>
                </a:lnTo>
                <a:lnTo>
                  <a:pt x="0" y="244894"/>
                </a:lnTo>
                <a:lnTo>
                  <a:pt x="13854" y="293587"/>
                </a:lnTo>
                <a:lnTo>
                  <a:pt x="41562" y="339416"/>
                </a:lnTo>
                <a:lnTo>
                  <a:pt x="83125" y="383813"/>
                </a:lnTo>
                <a:lnTo>
                  <a:pt x="138542" y="422481"/>
                </a:lnTo>
                <a:lnTo>
                  <a:pt x="200884" y="452555"/>
                </a:lnTo>
                <a:lnTo>
                  <a:pt x="267846" y="474037"/>
                </a:lnTo>
                <a:lnTo>
                  <a:pt x="376370" y="491222"/>
                </a:lnTo>
                <a:lnTo>
                  <a:pt x="413330" y="491222"/>
                </a:lnTo>
                <a:lnTo>
                  <a:pt x="484901" y="486925"/>
                </a:lnTo>
                <a:lnTo>
                  <a:pt x="554156" y="472604"/>
                </a:lnTo>
                <a:lnTo>
                  <a:pt x="618811" y="448258"/>
                </a:lnTo>
                <a:lnTo>
                  <a:pt x="671918" y="416752"/>
                </a:lnTo>
                <a:lnTo>
                  <a:pt x="711194" y="379516"/>
                </a:lnTo>
                <a:lnTo>
                  <a:pt x="738889" y="336552"/>
                </a:lnTo>
                <a:lnTo>
                  <a:pt x="750437" y="292161"/>
                </a:lnTo>
                <a:lnTo>
                  <a:pt x="748121" y="244894"/>
                </a:lnTo>
                <a:lnTo>
                  <a:pt x="734257" y="197626"/>
                </a:lnTo>
                <a:lnTo>
                  <a:pt x="704246" y="151805"/>
                </a:lnTo>
                <a:lnTo>
                  <a:pt x="660370" y="108837"/>
                </a:lnTo>
                <a:lnTo>
                  <a:pt x="607263" y="70167"/>
                </a:lnTo>
                <a:lnTo>
                  <a:pt x="544924" y="40095"/>
                </a:lnTo>
                <a:lnTo>
                  <a:pt x="477953" y="18621"/>
                </a:lnTo>
                <a:lnTo>
                  <a:pt x="408697" y="4298"/>
                </a:lnTo>
                <a:lnTo>
                  <a:pt x="3371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1473" y="4539224"/>
            <a:ext cx="771525" cy="371475"/>
          </a:xfrm>
          <a:custGeom>
            <a:avLst/>
            <a:gdLst/>
            <a:ahLst/>
            <a:cxnLst/>
            <a:rect l="l" t="t" r="r" b="b"/>
            <a:pathLst>
              <a:path w="771525" h="371475">
                <a:moveTo>
                  <a:pt x="609592" y="0"/>
                </a:moveTo>
                <a:lnTo>
                  <a:pt x="46159" y="206224"/>
                </a:lnTo>
                <a:lnTo>
                  <a:pt x="13863" y="233424"/>
                </a:lnTo>
                <a:lnTo>
                  <a:pt x="0" y="266368"/>
                </a:lnTo>
                <a:lnTo>
                  <a:pt x="4599" y="287862"/>
                </a:lnTo>
                <a:lnTo>
                  <a:pt x="27695" y="322233"/>
                </a:lnTo>
                <a:lnTo>
                  <a:pt x="64655" y="345134"/>
                </a:lnTo>
                <a:lnTo>
                  <a:pt x="117762" y="365181"/>
                </a:lnTo>
                <a:lnTo>
                  <a:pt x="152502" y="370926"/>
                </a:lnTo>
                <a:lnTo>
                  <a:pt x="189494" y="369480"/>
                </a:lnTo>
                <a:lnTo>
                  <a:pt x="771069" y="148933"/>
                </a:lnTo>
                <a:lnTo>
                  <a:pt x="609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8402" y="4801293"/>
            <a:ext cx="2450465" cy="1329055"/>
          </a:xfrm>
          <a:custGeom>
            <a:avLst/>
            <a:gdLst/>
            <a:ahLst/>
            <a:cxnLst/>
            <a:rect l="l" t="t" r="r" b="b"/>
            <a:pathLst>
              <a:path w="2450465" h="1329054">
                <a:moveTo>
                  <a:pt x="1824144" y="0"/>
                </a:moveTo>
                <a:lnTo>
                  <a:pt x="0" y="928030"/>
                </a:lnTo>
                <a:lnTo>
                  <a:pt x="307096" y="1329031"/>
                </a:lnTo>
                <a:lnTo>
                  <a:pt x="2449884" y="551378"/>
                </a:lnTo>
                <a:lnTo>
                  <a:pt x="1824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8593" y="4765496"/>
            <a:ext cx="956310" cy="624840"/>
          </a:xfrm>
          <a:custGeom>
            <a:avLst/>
            <a:gdLst/>
            <a:ahLst/>
            <a:cxnLst/>
            <a:rect l="l" t="t" r="r" b="b"/>
            <a:pathLst>
              <a:path w="956309" h="624839">
                <a:moveTo>
                  <a:pt x="362519" y="0"/>
                </a:moveTo>
                <a:lnTo>
                  <a:pt x="320959" y="1426"/>
                </a:lnTo>
                <a:lnTo>
                  <a:pt x="277084" y="4298"/>
                </a:lnTo>
                <a:lnTo>
                  <a:pt x="237840" y="12896"/>
                </a:lnTo>
                <a:lnTo>
                  <a:pt x="198597" y="22920"/>
                </a:lnTo>
                <a:lnTo>
                  <a:pt x="161637" y="35797"/>
                </a:lnTo>
                <a:lnTo>
                  <a:pt x="126994" y="52992"/>
                </a:lnTo>
                <a:lnTo>
                  <a:pt x="69287" y="94514"/>
                </a:lnTo>
                <a:lnTo>
                  <a:pt x="27727" y="144654"/>
                </a:lnTo>
                <a:lnTo>
                  <a:pt x="4632" y="201925"/>
                </a:lnTo>
                <a:lnTo>
                  <a:pt x="0" y="260643"/>
                </a:lnTo>
                <a:lnTo>
                  <a:pt x="11547" y="322233"/>
                </a:lnTo>
                <a:lnTo>
                  <a:pt x="41559" y="383803"/>
                </a:lnTo>
                <a:lnTo>
                  <a:pt x="87750" y="443967"/>
                </a:lnTo>
                <a:lnTo>
                  <a:pt x="152406" y="498386"/>
                </a:lnTo>
                <a:lnTo>
                  <a:pt x="191649" y="522732"/>
                </a:lnTo>
                <a:lnTo>
                  <a:pt x="230925" y="545653"/>
                </a:lnTo>
                <a:lnTo>
                  <a:pt x="274768" y="564255"/>
                </a:lnTo>
                <a:lnTo>
                  <a:pt x="318643" y="581450"/>
                </a:lnTo>
                <a:lnTo>
                  <a:pt x="362519" y="595773"/>
                </a:lnTo>
                <a:lnTo>
                  <a:pt x="408710" y="607223"/>
                </a:lnTo>
                <a:lnTo>
                  <a:pt x="457186" y="615821"/>
                </a:lnTo>
                <a:lnTo>
                  <a:pt x="503377" y="621546"/>
                </a:lnTo>
                <a:lnTo>
                  <a:pt x="549569" y="624418"/>
                </a:lnTo>
                <a:lnTo>
                  <a:pt x="595728" y="624418"/>
                </a:lnTo>
                <a:lnTo>
                  <a:pt x="639603" y="622972"/>
                </a:lnTo>
                <a:lnTo>
                  <a:pt x="683479" y="617247"/>
                </a:lnTo>
                <a:lnTo>
                  <a:pt x="725038" y="608649"/>
                </a:lnTo>
                <a:lnTo>
                  <a:pt x="764282" y="597199"/>
                </a:lnTo>
                <a:lnTo>
                  <a:pt x="801241" y="582876"/>
                </a:lnTo>
                <a:lnTo>
                  <a:pt x="835885" y="565701"/>
                </a:lnTo>
                <a:lnTo>
                  <a:pt x="893592" y="524159"/>
                </a:lnTo>
                <a:lnTo>
                  <a:pt x="932868" y="475465"/>
                </a:lnTo>
                <a:lnTo>
                  <a:pt x="953648" y="422473"/>
                </a:lnTo>
                <a:lnTo>
                  <a:pt x="955931" y="365201"/>
                </a:lnTo>
                <a:lnTo>
                  <a:pt x="939784" y="306484"/>
                </a:lnTo>
                <a:lnTo>
                  <a:pt x="907456" y="247766"/>
                </a:lnTo>
                <a:lnTo>
                  <a:pt x="858981" y="191901"/>
                </a:lnTo>
                <a:lnTo>
                  <a:pt x="792009" y="137483"/>
                </a:lnTo>
                <a:lnTo>
                  <a:pt x="755050" y="113136"/>
                </a:lnTo>
                <a:lnTo>
                  <a:pt x="715806" y="90215"/>
                </a:lnTo>
                <a:lnTo>
                  <a:pt x="674247" y="70167"/>
                </a:lnTo>
                <a:lnTo>
                  <a:pt x="630371" y="51546"/>
                </a:lnTo>
                <a:lnTo>
                  <a:pt x="586496" y="35797"/>
                </a:lnTo>
                <a:lnTo>
                  <a:pt x="498745" y="12896"/>
                </a:lnTo>
                <a:lnTo>
                  <a:pt x="452586" y="5725"/>
                </a:lnTo>
                <a:lnTo>
                  <a:pt x="408710" y="1426"/>
                </a:lnTo>
                <a:lnTo>
                  <a:pt x="362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6694" y="5600439"/>
            <a:ext cx="984250" cy="646430"/>
          </a:xfrm>
          <a:custGeom>
            <a:avLst/>
            <a:gdLst/>
            <a:ahLst/>
            <a:cxnLst/>
            <a:rect l="l" t="t" r="r" b="b"/>
            <a:pathLst>
              <a:path w="984250" h="646429">
                <a:moveTo>
                  <a:pt x="438703" y="0"/>
                </a:moveTo>
                <a:lnTo>
                  <a:pt x="392543" y="0"/>
                </a:lnTo>
                <a:lnTo>
                  <a:pt x="346352" y="4298"/>
                </a:lnTo>
                <a:lnTo>
                  <a:pt x="302476" y="11450"/>
                </a:lnTo>
                <a:lnTo>
                  <a:pt x="258601" y="22900"/>
                </a:lnTo>
                <a:lnTo>
                  <a:pt x="217041" y="35797"/>
                </a:lnTo>
                <a:lnTo>
                  <a:pt x="177798" y="52992"/>
                </a:lnTo>
                <a:lnTo>
                  <a:pt x="108524" y="94514"/>
                </a:lnTo>
                <a:lnTo>
                  <a:pt x="55416" y="144634"/>
                </a:lnTo>
                <a:lnTo>
                  <a:pt x="18473" y="200499"/>
                </a:lnTo>
                <a:lnTo>
                  <a:pt x="2309" y="260643"/>
                </a:lnTo>
                <a:lnTo>
                  <a:pt x="0" y="322233"/>
                </a:lnTo>
                <a:lnTo>
                  <a:pt x="18473" y="385249"/>
                </a:lnTo>
                <a:lnTo>
                  <a:pt x="55416" y="445393"/>
                </a:lnTo>
                <a:lnTo>
                  <a:pt x="110833" y="504109"/>
                </a:lnTo>
                <a:lnTo>
                  <a:pt x="145470" y="531318"/>
                </a:lnTo>
                <a:lnTo>
                  <a:pt x="182398" y="554233"/>
                </a:lnTo>
                <a:lnTo>
                  <a:pt x="221674" y="575715"/>
                </a:lnTo>
                <a:lnTo>
                  <a:pt x="265549" y="594332"/>
                </a:lnTo>
                <a:lnTo>
                  <a:pt x="309424" y="610086"/>
                </a:lnTo>
                <a:lnTo>
                  <a:pt x="355584" y="622976"/>
                </a:lnTo>
                <a:lnTo>
                  <a:pt x="401775" y="633000"/>
                </a:lnTo>
                <a:lnTo>
                  <a:pt x="447967" y="640161"/>
                </a:lnTo>
                <a:lnTo>
                  <a:pt x="496442" y="644458"/>
                </a:lnTo>
                <a:lnTo>
                  <a:pt x="544917" y="645891"/>
                </a:lnTo>
                <a:lnTo>
                  <a:pt x="591109" y="644458"/>
                </a:lnTo>
                <a:lnTo>
                  <a:pt x="639616" y="640161"/>
                </a:lnTo>
                <a:lnTo>
                  <a:pt x="685776" y="631568"/>
                </a:lnTo>
                <a:lnTo>
                  <a:pt x="729651" y="621544"/>
                </a:lnTo>
                <a:lnTo>
                  <a:pt x="771211" y="607221"/>
                </a:lnTo>
                <a:lnTo>
                  <a:pt x="812770" y="590036"/>
                </a:lnTo>
                <a:lnTo>
                  <a:pt x="882057" y="548503"/>
                </a:lnTo>
                <a:lnTo>
                  <a:pt x="935164" y="498386"/>
                </a:lnTo>
                <a:lnTo>
                  <a:pt x="967492" y="443967"/>
                </a:lnTo>
                <a:lnTo>
                  <a:pt x="983640" y="383803"/>
                </a:lnTo>
                <a:lnTo>
                  <a:pt x="981324" y="323659"/>
                </a:lnTo>
                <a:lnTo>
                  <a:pt x="960544" y="262069"/>
                </a:lnTo>
                <a:lnTo>
                  <a:pt x="921301" y="201925"/>
                </a:lnTo>
                <a:lnTo>
                  <a:pt x="863561" y="144634"/>
                </a:lnTo>
                <a:lnTo>
                  <a:pt x="828950" y="117435"/>
                </a:lnTo>
                <a:lnTo>
                  <a:pt x="791990" y="94514"/>
                </a:lnTo>
                <a:lnTo>
                  <a:pt x="752747" y="73040"/>
                </a:lnTo>
                <a:lnTo>
                  <a:pt x="711187" y="52992"/>
                </a:lnTo>
                <a:lnTo>
                  <a:pt x="667312" y="37223"/>
                </a:lnTo>
                <a:lnTo>
                  <a:pt x="623436" y="24346"/>
                </a:lnTo>
                <a:lnTo>
                  <a:pt x="577245" y="12876"/>
                </a:lnTo>
                <a:lnTo>
                  <a:pt x="531086" y="5725"/>
                </a:lnTo>
                <a:lnTo>
                  <a:pt x="484894" y="1426"/>
                </a:lnTo>
                <a:lnTo>
                  <a:pt x="438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9757" y="4658085"/>
            <a:ext cx="596265" cy="385445"/>
          </a:xfrm>
          <a:custGeom>
            <a:avLst/>
            <a:gdLst/>
            <a:ahLst/>
            <a:cxnLst/>
            <a:rect l="l" t="t" r="r" b="b"/>
            <a:pathLst>
              <a:path w="596265" h="385445">
                <a:moveTo>
                  <a:pt x="219377" y="0"/>
                </a:moveTo>
                <a:lnTo>
                  <a:pt x="166269" y="4298"/>
                </a:lnTo>
                <a:lnTo>
                  <a:pt x="115446" y="17175"/>
                </a:lnTo>
                <a:lnTo>
                  <a:pt x="71603" y="35797"/>
                </a:lnTo>
                <a:lnTo>
                  <a:pt x="36959" y="61590"/>
                </a:lnTo>
                <a:lnTo>
                  <a:pt x="2316" y="124586"/>
                </a:lnTo>
                <a:lnTo>
                  <a:pt x="0" y="160403"/>
                </a:lnTo>
                <a:lnTo>
                  <a:pt x="9231" y="197626"/>
                </a:lnTo>
                <a:lnTo>
                  <a:pt x="27727" y="234870"/>
                </a:lnTo>
                <a:lnTo>
                  <a:pt x="57739" y="270667"/>
                </a:lnTo>
                <a:lnTo>
                  <a:pt x="99298" y="305038"/>
                </a:lnTo>
                <a:lnTo>
                  <a:pt x="150090" y="335129"/>
                </a:lnTo>
                <a:lnTo>
                  <a:pt x="205513" y="358030"/>
                </a:lnTo>
                <a:lnTo>
                  <a:pt x="260936" y="373779"/>
                </a:lnTo>
                <a:lnTo>
                  <a:pt x="348687" y="385249"/>
                </a:lnTo>
                <a:lnTo>
                  <a:pt x="376318" y="385249"/>
                </a:lnTo>
                <a:lnTo>
                  <a:pt x="431645" y="380950"/>
                </a:lnTo>
                <a:lnTo>
                  <a:pt x="482469" y="369500"/>
                </a:lnTo>
                <a:lnTo>
                  <a:pt x="526537" y="349432"/>
                </a:lnTo>
                <a:lnTo>
                  <a:pt x="560956" y="323659"/>
                </a:lnTo>
                <a:lnTo>
                  <a:pt x="595696" y="260643"/>
                </a:lnTo>
                <a:lnTo>
                  <a:pt x="595696" y="224846"/>
                </a:lnTo>
                <a:lnTo>
                  <a:pt x="565781" y="151805"/>
                </a:lnTo>
                <a:lnTo>
                  <a:pt x="533292" y="116008"/>
                </a:lnTo>
                <a:lnTo>
                  <a:pt x="491797" y="81638"/>
                </a:lnTo>
                <a:lnTo>
                  <a:pt x="443225" y="52992"/>
                </a:lnTo>
                <a:lnTo>
                  <a:pt x="360235" y="20047"/>
                </a:lnTo>
                <a:lnTo>
                  <a:pt x="304812" y="7151"/>
                </a:lnTo>
                <a:lnTo>
                  <a:pt x="219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4977" y="4675261"/>
            <a:ext cx="831850" cy="534670"/>
          </a:xfrm>
          <a:custGeom>
            <a:avLst/>
            <a:gdLst/>
            <a:ahLst/>
            <a:cxnLst/>
            <a:rect l="l" t="t" r="r" b="b"/>
            <a:pathLst>
              <a:path w="831850" h="534670">
                <a:moveTo>
                  <a:pt x="415626" y="0"/>
                </a:moveTo>
                <a:lnTo>
                  <a:pt x="0" y="191921"/>
                </a:lnTo>
                <a:lnTo>
                  <a:pt x="330191" y="534202"/>
                </a:lnTo>
                <a:lnTo>
                  <a:pt x="831317" y="332257"/>
                </a:lnTo>
                <a:lnTo>
                  <a:pt x="415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4158" y="4537778"/>
            <a:ext cx="259079" cy="165100"/>
          </a:xfrm>
          <a:custGeom>
            <a:avLst/>
            <a:gdLst/>
            <a:ahLst/>
            <a:cxnLst/>
            <a:rect l="l" t="t" r="r" b="b"/>
            <a:pathLst>
              <a:path w="259079" h="165100">
                <a:moveTo>
                  <a:pt x="92318" y="0"/>
                </a:moveTo>
                <a:lnTo>
                  <a:pt x="48571" y="5744"/>
                </a:lnTo>
                <a:lnTo>
                  <a:pt x="4503" y="37243"/>
                </a:lnTo>
                <a:lnTo>
                  <a:pt x="0" y="67315"/>
                </a:lnTo>
                <a:lnTo>
                  <a:pt x="13831" y="98833"/>
                </a:lnTo>
                <a:lnTo>
                  <a:pt x="45998" y="130331"/>
                </a:lnTo>
                <a:lnTo>
                  <a:pt x="92318" y="153252"/>
                </a:lnTo>
                <a:lnTo>
                  <a:pt x="140890" y="163276"/>
                </a:lnTo>
                <a:lnTo>
                  <a:pt x="166302" y="164702"/>
                </a:lnTo>
                <a:lnTo>
                  <a:pt x="189140" y="163276"/>
                </a:lnTo>
                <a:lnTo>
                  <a:pt x="210048" y="158977"/>
                </a:lnTo>
                <a:lnTo>
                  <a:pt x="228384" y="150379"/>
                </a:lnTo>
                <a:lnTo>
                  <a:pt x="253795" y="127459"/>
                </a:lnTo>
                <a:lnTo>
                  <a:pt x="258620" y="97387"/>
                </a:lnTo>
                <a:lnTo>
                  <a:pt x="242537" y="65888"/>
                </a:lnTo>
                <a:lnTo>
                  <a:pt x="210048" y="35816"/>
                </a:lnTo>
                <a:lnTo>
                  <a:pt x="166302" y="12896"/>
                </a:lnTo>
                <a:lnTo>
                  <a:pt x="117730" y="1446"/>
                </a:lnTo>
                <a:lnTo>
                  <a:pt x="92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7149" y="4580746"/>
            <a:ext cx="101646" cy="6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7386" y="4016655"/>
            <a:ext cx="1433195" cy="614680"/>
          </a:xfrm>
          <a:custGeom>
            <a:avLst/>
            <a:gdLst/>
            <a:ahLst/>
            <a:cxnLst/>
            <a:rect l="l" t="t" r="r" b="b"/>
            <a:pathLst>
              <a:path w="1433195" h="614679">
                <a:moveTo>
                  <a:pt x="1433029" y="0"/>
                </a:moveTo>
                <a:lnTo>
                  <a:pt x="9006" y="581286"/>
                </a:lnTo>
                <a:lnTo>
                  <a:pt x="0" y="595609"/>
                </a:lnTo>
                <a:lnTo>
                  <a:pt x="9006" y="605633"/>
                </a:lnTo>
                <a:lnTo>
                  <a:pt x="25090" y="612784"/>
                </a:lnTo>
                <a:lnTo>
                  <a:pt x="34418" y="614211"/>
                </a:lnTo>
                <a:lnTo>
                  <a:pt x="1380597" y="68577"/>
                </a:lnTo>
                <a:lnTo>
                  <a:pt x="1433029" y="10206"/>
                </a:lnTo>
                <a:lnTo>
                  <a:pt x="1433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5350" y="5004665"/>
            <a:ext cx="2027555" cy="984250"/>
          </a:xfrm>
          <a:custGeom>
            <a:avLst/>
            <a:gdLst/>
            <a:ahLst/>
            <a:cxnLst/>
            <a:rect l="l" t="t" r="r" b="b"/>
            <a:pathLst>
              <a:path w="2027554" h="984250">
                <a:moveTo>
                  <a:pt x="1588587" y="0"/>
                </a:moveTo>
                <a:lnTo>
                  <a:pt x="53107" y="764754"/>
                </a:lnTo>
                <a:lnTo>
                  <a:pt x="13831" y="807722"/>
                </a:lnTo>
                <a:lnTo>
                  <a:pt x="0" y="844966"/>
                </a:lnTo>
                <a:lnTo>
                  <a:pt x="6915" y="877890"/>
                </a:lnTo>
                <a:lnTo>
                  <a:pt x="48475" y="926584"/>
                </a:lnTo>
                <a:lnTo>
                  <a:pt x="92350" y="952377"/>
                </a:lnTo>
                <a:lnTo>
                  <a:pt x="147774" y="975277"/>
                </a:lnTo>
                <a:lnTo>
                  <a:pt x="200881" y="983875"/>
                </a:lnTo>
                <a:lnTo>
                  <a:pt x="256304" y="983875"/>
                </a:lnTo>
                <a:lnTo>
                  <a:pt x="311695" y="979576"/>
                </a:lnTo>
                <a:lnTo>
                  <a:pt x="360203" y="970979"/>
                </a:lnTo>
                <a:lnTo>
                  <a:pt x="399446" y="962401"/>
                </a:lnTo>
                <a:lnTo>
                  <a:pt x="2027310" y="370926"/>
                </a:lnTo>
                <a:lnTo>
                  <a:pt x="1964970" y="369480"/>
                </a:lnTo>
                <a:lnTo>
                  <a:pt x="1911863" y="360902"/>
                </a:lnTo>
                <a:lnTo>
                  <a:pt x="1865672" y="346580"/>
                </a:lnTo>
                <a:lnTo>
                  <a:pt x="1826428" y="330831"/>
                </a:lnTo>
                <a:lnTo>
                  <a:pt x="1773321" y="302185"/>
                </a:lnTo>
                <a:lnTo>
                  <a:pt x="1754857" y="287862"/>
                </a:lnTo>
                <a:lnTo>
                  <a:pt x="1685570" y="239169"/>
                </a:lnTo>
                <a:lnTo>
                  <a:pt x="1637095" y="189049"/>
                </a:lnTo>
                <a:lnTo>
                  <a:pt x="1604767" y="141781"/>
                </a:lnTo>
                <a:lnTo>
                  <a:pt x="1588587" y="95940"/>
                </a:lnTo>
                <a:lnTo>
                  <a:pt x="1583987" y="57291"/>
                </a:lnTo>
                <a:lnTo>
                  <a:pt x="1583987" y="27199"/>
                </a:lnTo>
                <a:lnTo>
                  <a:pt x="1586303" y="7151"/>
                </a:lnTo>
                <a:lnTo>
                  <a:pt x="1588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5983" y="5686356"/>
            <a:ext cx="349250" cy="461645"/>
          </a:xfrm>
          <a:custGeom>
            <a:avLst/>
            <a:gdLst/>
            <a:ahLst/>
            <a:cxnLst/>
            <a:rect l="l" t="t" r="r" b="b"/>
            <a:pathLst>
              <a:path w="349250" h="461645">
                <a:moveTo>
                  <a:pt x="228599" y="0"/>
                </a:moveTo>
                <a:lnTo>
                  <a:pt x="219367" y="1446"/>
                </a:lnTo>
                <a:lnTo>
                  <a:pt x="191639" y="4298"/>
                </a:lnTo>
                <a:lnTo>
                  <a:pt x="154712" y="14322"/>
                </a:lnTo>
                <a:lnTo>
                  <a:pt x="110836" y="31518"/>
                </a:lnTo>
                <a:lnTo>
                  <a:pt x="69277" y="60163"/>
                </a:lnTo>
                <a:lnTo>
                  <a:pt x="32317" y="100259"/>
                </a:lnTo>
                <a:lnTo>
                  <a:pt x="6928" y="156104"/>
                </a:lnTo>
                <a:lnTo>
                  <a:pt x="0" y="230571"/>
                </a:lnTo>
                <a:lnTo>
                  <a:pt x="2309" y="239169"/>
                </a:lnTo>
                <a:lnTo>
                  <a:pt x="25402" y="296460"/>
                </a:lnTo>
                <a:lnTo>
                  <a:pt x="53097" y="336556"/>
                </a:lnTo>
                <a:lnTo>
                  <a:pt x="96973" y="376652"/>
                </a:lnTo>
                <a:lnTo>
                  <a:pt x="157028" y="413895"/>
                </a:lnTo>
                <a:lnTo>
                  <a:pt x="240147" y="443969"/>
                </a:lnTo>
                <a:lnTo>
                  <a:pt x="348678" y="461154"/>
                </a:lnTo>
                <a:lnTo>
                  <a:pt x="290938" y="395273"/>
                </a:lnTo>
                <a:lnTo>
                  <a:pt x="284022" y="390974"/>
                </a:lnTo>
                <a:lnTo>
                  <a:pt x="263243" y="379524"/>
                </a:lnTo>
                <a:lnTo>
                  <a:pt x="233199" y="362329"/>
                </a:lnTo>
                <a:lnTo>
                  <a:pt x="166260" y="312209"/>
                </a:lnTo>
                <a:lnTo>
                  <a:pt x="138532" y="282137"/>
                </a:lnTo>
                <a:lnTo>
                  <a:pt x="120068" y="250639"/>
                </a:lnTo>
                <a:lnTo>
                  <a:pt x="113153" y="217694"/>
                </a:lnTo>
                <a:lnTo>
                  <a:pt x="110837" y="213395"/>
                </a:lnTo>
                <a:lnTo>
                  <a:pt x="115436" y="148953"/>
                </a:lnTo>
                <a:lnTo>
                  <a:pt x="147764" y="78765"/>
                </a:lnTo>
                <a:lnTo>
                  <a:pt x="180092" y="40115"/>
                </a:lnTo>
                <a:lnTo>
                  <a:pt x="228599" y="0"/>
                </a:lnTo>
                <a:close/>
              </a:path>
            </a:pathLst>
          </a:custGeom>
          <a:solidFill>
            <a:srgbClr val="7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3058" y="5292528"/>
            <a:ext cx="1969770" cy="697865"/>
          </a:xfrm>
          <a:custGeom>
            <a:avLst/>
            <a:gdLst/>
            <a:ahLst/>
            <a:cxnLst/>
            <a:rect l="l" t="t" r="r" b="b"/>
            <a:pathLst>
              <a:path w="1969770" h="697864">
                <a:moveTo>
                  <a:pt x="1697150" y="0"/>
                </a:moveTo>
                <a:lnTo>
                  <a:pt x="0" y="655917"/>
                </a:lnTo>
                <a:lnTo>
                  <a:pt x="2316" y="657343"/>
                </a:lnTo>
                <a:lnTo>
                  <a:pt x="4632" y="660215"/>
                </a:lnTo>
                <a:lnTo>
                  <a:pt x="11547" y="663068"/>
                </a:lnTo>
                <a:lnTo>
                  <a:pt x="34643" y="674538"/>
                </a:lnTo>
                <a:lnTo>
                  <a:pt x="50791" y="680263"/>
                </a:lnTo>
                <a:lnTo>
                  <a:pt x="69287" y="685989"/>
                </a:lnTo>
                <a:lnTo>
                  <a:pt x="90066" y="690287"/>
                </a:lnTo>
                <a:lnTo>
                  <a:pt x="115446" y="694586"/>
                </a:lnTo>
                <a:lnTo>
                  <a:pt x="143174" y="697439"/>
                </a:lnTo>
                <a:lnTo>
                  <a:pt x="207829" y="697439"/>
                </a:lnTo>
                <a:lnTo>
                  <a:pt x="286316" y="687415"/>
                </a:lnTo>
                <a:lnTo>
                  <a:pt x="330191" y="677391"/>
                </a:lnTo>
                <a:lnTo>
                  <a:pt x="376383" y="664514"/>
                </a:lnTo>
                <a:lnTo>
                  <a:pt x="1969602" y="83064"/>
                </a:lnTo>
                <a:lnTo>
                  <a:pt x="1960371" y="81618"/>
                </a:lnTo>
                <a:lnTo>
                  <a:pt x="1939591" y="78765"/>
                </a:lnTo>
                <a:lnTo>
                  <a:pt x="1904947" y="71594"/>
                </a:lnTo>
                <a:lnTo>
                  <a:pt x="1865704" y="63016"/>
                </a:lnTo>
                <a:lnTo>
                  <a:pt x="1819512" y="51546"/>
                </a:lnTo>
                <a:lnTo>
                  <a:pt x="1775637" y="37223"/>
                </a:lnTo>
                <a:lnTo>
                  <a:pt x="1731761" y="20047"/>
                </a:lnTo>
                <a:lnTo>
                  <a:pt x="1697150" y="0"/>
                </a:lnTo>
                <a:close/>
              </a:path>
            </a:pathLst>
          </a:custGeom>
          <a:solidFill>
            <a:srgbClr val="A2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9417" y="4902979"/>
            <a:ext cx="669925" cy="405765"/>
          </a:xfrm>
          <a:custGeom>
            <a:avLst/>
            <a:gdLst/>
            <a:ahLst/>
            <a:cxnLst/>
            <a:rect l="l" t="t" r="r" b="b"/>
            <a:pathLst>
              <a:path w="669925" h="405764">
                <a:moveTo>
                  <a:pt x="43843" y="0"/>
                </a:moveTo>
                <a:lnTo>
                  <a:pt x="13831" y="54418"/>
                </a:lnTo>
                <a:lnTo>
                  <a:pt x="0" y="134630"/>
                </a:lnTo>
                <a:lnTo>
                  <a:pt x="13831" y="181877"/>
                </a:lnTo>
                <a:lnTo>
                  <a:pt x="43843" y="232017"/>
                </a:lnTo>
                <a:lnTo>
                  <a:pt x="99266" y="283563"/>
                </a:lnTo>
                <a:lnTo>
                  <a:pt x="101582" y="284990"/>
                </a:lnTo>
                <a:lnTo>
                  <a:pt x="108498" y="290735"/>
                </a:lnTo>
                <a:lnTo>
                  <a:pt x="157005" y="322233"/>
                </a:lnTo>
                <a:lnTo>
                  <a:pt x="212429" y="348006"/>
                </a:lnTo>
                <a:lnTo>
                  <a:pt x="284000" y="373799"/>
                </a:lnTo>
                <a:lnTo>
                  <a:pt x="327875" y="385249"/>
                </a:lnTo>
                <a:lnTo>
                  <a:pt x="374035" y="395273"/>
                </a:lnTo>
                <a:lnTo>
                  <a:pt x="424858" y="400998"/>
                </a:lnTo>
                <a:lnTo>
                  <a:pt x="480249" y="405297"/>
                </a:lnTo>
                <a:lnTo>
                  <a:pt x="537989" y="403871"/>
                </a:lnTo>
                <a:lnTo>
                  <a:pt x="602644" y="399572"/>
                </a:lnTo>
                <a:lnTo>
                  <a:pt x="640894" y="393847"/>
                </a:lnTo>
                <a:lnTo>
                  <a:pt x="563400" y="393847"/>
                </a:lnTo>
                <a:lnTo>
                  <a:pt x="512577" y="390974"/>
                </a:lnTo>
                <a:lnTo>
                  <a:pt x="466418" y="383823"/>
                </a:lnTo>
                <a:lnTo>
                  <a:pt x="420226" y="375225"/>
                </a:lnTo>
                <a:lnTo>
                  <a:pt x="378667" y="363755"/>
                </a:lnTo>
                <a:lnTo>
                  <a:pt x="341707" y="350878"/>
                </a:lnTo>
                <a:lnTo>
                  <a:pt x="307096" y="336556"/>
                </a:lnTo>
                <a:lnTo>
                  <a:pt x="274768" y="323659"/>
                </a:lnTo>
                <a:lnTo>
                  <a:pt x="221661" y="296460"/>
                </a:lnTo>
                <a:lnTo>
                  <a:pt x="200881" y="284990"/>
                </a:lnTo>
                <a:lnTo>
                  <a:pt x="184701" y="273539"/>
                </a:lnTo>
                <a:lnTo>
                  <a:pt x="173153" y="266388"/>
                </a:lnTo>
                <a:lnTo>
                  <a:pt x="166237" y="260643"/>
                </a:lnTo>
                <a:lnTo>
                  <a:pt x="163921" y="259217"/>
                </a:lnTo>
                <a:lnTo>
                  <a:pt x="113130" y="219121"/>
                </a:lnTo>
                <a:lnTo>
                  <a:pt x="78486" y="176152"/>
                </a:lnTo>
                <a:lnTo>
                  <a:pt x="55391" y="133184"/>
                </a:lnTo>
                <a:lnTo>
                  <a:pt x="43843" y="91661"/>
                </a:lnTo>
                <a:lnTo>
                  <a:pt x="39243" y="25773"/>
                </a:lnTo>
                <a:lnTo>
                  <a:pt x="41559" y="7171"/>
                </a:lnTo>
                <a:lnTo>
                  <a:pt x="43843" y="0"/>
                </a:lnTo>
                <a:close/>
              </a:path>
              <a:path w="669925" h="405764">
                <a:moveTo>
                  <a:pt x="669615" y="389548"/>
                </a:moveTo>
                <a:lnTo>
                  <a:pt x="614192" y="393847"/>
                </a:lnTo>
                <a:lnTo>
                  <a:pt x="640894" y="393847"/>
                </a:lnTo>
                <a:lnTo>
                  <a:pt x="669615" y="389548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8061" y="4789843"/>
            <a:ext cx="538480" cy="338455"/>
          </a:xfrm>
          <a:custGeom>
            <a:avLst/>
            <a:gdLst/>
            <a:ahLst/>
            <a:cxnLst/>
            <a:rect l="l" t="t" r="r" b="b"/>
            <a:pathLst>
              <a:path w="538479" h="338454">
                <a:moveTo>
                  <a:pt x="346339" y="0"/>
                </a:moveTo>
                <a:lnTo>
                  <a:pt x="66939" y="127459"/>
                </a:lnTo>
                <a:lnTo>
                  <a:pt x="23063" y="157531"/>
                </a:lnTo>
                <a:lnTo>
                  <a:pt x="2283" y="187602"/>
                </a:lnTo>
                <a:lnTo>
                  <a:pt x="0" y="217674"/>
                </a:lnTo>
                <a:lnTo>
                  <a:pt x="6915" y="244894"/>
                </a:lnTo>
                <a:lnTo>
                  <a:pt x="39243" y="287862"/>
                </a:lnTo>
                <a:lnTo>
                  <a:pt x="96950" y="323659"/>
                </a:lnTo>
                <a:lnTo>
                  <a:pt x="133910" y="333683"/>
                </a:lnTo>
                <a:lnTo>
                  <a:pt x="170869" y="337982"/>
                </a:lnTo>
                <a:lnTo>
                  <a:pt x="200881" y="336556"/>
                </a:lnTo>
                <a:lnTo>
                  <a:pt x="228577" y="332257"/>
                </a:lnTo>
                <a:lnTo>
                  <a:pt x="265536" y="320807"/>
                </a:lnTo>
                <a:lnTo>
                  <a:pt x="537989" y="213395"/>
                </a:lnTo>
                <a:lnTo>
                  <a:pt x="454870" y="170427"/>
                </a:lnTo>
                <a:lnTo>
                  <a:pt x="397130" y="131757"/>
                </a:lnTo>
                <a:lnTo>
                  <a:pt x="362519" y="94514"/>
                </a:lnTo>
                <a:lnTo>
                  <a:pt x="344023" y="63016"/>
                </a:lnTo>
                <a:lnTo>
                  <a:pt x="337107" y="37243"/>
                </a:lnTo>
                <a:lnTo>
                  <a:pt x="339423" y="17175"/>
                </a:lnTo>
                <a:lnTo>
                  <a:pt x="344023" y="4298"/>
                </a:lnTo>
                <a:lnTo>
                  <a:pt x="346339" y="0"/>
                </a:lnTo>
                <a:close/>
              </a:path>
            </a:pathLst>
          </a:custGeom>
          <a:solidFill>
            <a:srgbClr val="48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0242" y="4821341"/>
            <a:ext cx="212725" cy="265430"/>
          </a:xfrm>
          <a:custGeom>
            <a:avLst/>
            <a:gdLst/>
            <a:ahLst/>
            <a:cxnLst/>
            <a:rect l="l" t="t" r="r" b="b"/>
            <a:pathLst>
              <a:path w="212725" h="265429">
                <a:moveTo>
                  <a:pt x="184733" y="0"/>
                </a:moveTo>
                <a:lnTo>
                  <a:pt x="157038" y="0"/>
                </a:lnTo>
                <a:lnTo>
                  <a:pt x="122394" y="1446"/>
                </a:lnTo>
                <a:lnTo>
                  <a:pt x="53107" y="20047"/>
                </a:lnTo>
                <a:lnTo>
                  <a:pt x="6948" y="65888"/>
                </a:lnTo>
                <a:lnTo>
                  <a:pt x="0" y="97387"/>
                </a:lnTo>
                <a:lnTo>
                  <a:pt x="2316" y="120307"/>
                </a:lnTo>
                <a:lnTo>
                  <a:pt x="11547" y="148953"/>
                </a:lnTo>
                <a:lnTo>
                  <a:pt x="30011" y="183323"/>
                </a:lnTo>
                <a:lnTo>
                  <a:pt x="60055" y="221993"/>
                </a:lnTo>
                <a:lnTo>
                  <a:pt x="106214" y="264961"/>
                </a:lnTo>
                <a:lnTo>
                  <a:pt x="101614" y="259217"/>
                </a:lnTo>
                <a:lnTo>
                  <a:pt x="92382" y="243467"/>
                </a:lnTo>
                <a:lnTo>
                  <a:pt x="78519" y="219121"/>
                </a:lnTo>
                <a:lnTo>
                  <a:pt x="66971" y="189049"/>
                </a:lnTo>
                <a:lnTo>
                  <a:pt x="57739" y="154678"/>
                </a:lnTo>
                <a:lnTo>
                  <a:pt x="57739" y="120307"/>
                </a:lnTo>
                <a:lnTo>
                  <a:pt x="69287" y="87363"/>
                </a:lnTo>
                <a:lnTo>
                  <a:pt x="94666" y="57291"/>
                </a:lnTo>
                <a:lnTo>
                  <a:pt x="212429" y="1446"/>
                </a:lnTo>
                <a:lnTo>
                  <a:pt x="205513" y="1446"/>
                </a:lnTo>
                <a:lnTo>
                  <a:pt x="184733" y="0"/>
                </a:lnTo>
                <a:close/>
              </a:path>
            </a:pathLst>
          </a:custGeom>
          <a:solidFill>
            <a:srgbClr val="3E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83800" y="4619416"/>
            <a:ext cx="556895" cy="238125"/>
          </a:xfrm>
          <a:custGeom>
            <a:avLst/>
            <a:gdLst/>
            <a:ahLst/>
            <a:cxnLst/>
            <a:rect l="l" t="t" r="r" b="b"/>
            <a:pathLst>
              <a:path w="556895" h="238125">
                <a:moveTo>
                  <a:pt x="505532" y="0"/>
                </a:moveTo>
                <a:lnTo>
                  <a:pt x="11547" y="186176"/>
                </a:lnTo>
                <a:lnTo>
                  <a:pt x="0" y="199073"/>
                </a:lnTo>
                <a:lnTo>
                  <a:pt x="0" y="209097"/>
                </a:lnTo>
                <a:lnTo>
                  <a:pt x="39243" y="234870"/>
                </a:lnTo>
                <a:lnTo>
                  <a:pt x="46191" y="236296"/>
                </a:lnTo>
                <a:lnTo>
                  <a:pt x="50694" y="237742"/>
                </a:lnTo>
                <a:lnTo>
                  <a:pt x="556356" y="48693"/>
                </a:lnTo>
                <a:lnTo>
                  <a:pt x="524189" y="35797"/>
                </a:lnTo>
                <a:lnTo>
                  <a:pt x="510357" y="20047"/>
                </a:lnTo>
                <a:lnTo>
                  <a:pt x="505532" y="5725"/>
                </a:lnTo>
                <a:lnTo>
                  <a:pt x="5055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9939" y="5050487"/>
            <a:ext cx="1715770" cy="763905"/>
          </a:xfrm>
          <a:custGeom>
            <a:avLst/>
            <a:gdLst/>
            <a:ahLst/>
            <a:cxnLst/>
            <a:rect l="l" t="t" r="r" b="b"/>
            <a:pathLst>
              <a:path w="1715770" h="763904">
                <a:moveTo>
                  <a:pt x="1704066" y="0"/>
                </a:moveTo>
                <a:lnTo>
                  <a:pt x="0" y="754750"/>
                </a:lnTo>
                <a:lnTo>
                  <a:pt x="9231" y="763328"/>
                </a:lnTo>
                <a:lnTo>
                  <a:pt x="1715614" y="7171"/>
                </a:lnTo>
                <a:lnTo>
                  <a:pt x="1704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2290" y="5271034"/>
            <a:ext cx="1847850" cy="750570"/>
          </a:xfrm>
          <a:custGeom>
            <a:avLst/>
            <a:gdLst/>
            <a:ahLst/>
            <a:cxnLst/>
            <a:rect l="l" t="t" r="r" b="b"/>
            <a:pathLst>
              <a:path w="1847850" h="750570">
                <a:moveTo>
                  <a:pt x="1796449" y="0"/>
                </a:moveTo>
                <a:lnTo>
                  <a:pt x="0" y="698885"/>
                </a:lnTo>
                <a:lnTo>
                  <a:pt x="50823" y="750451"/>
                </a:lnTo>
                <a:lnTo>
                  <a:pt x="1847240" y="50139"/>
                </a:lnTo>
                <a:lnTo>
                  <a:pt x="1796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53429" y="4789843"/>
            <a:ext cx="401955" cy="243840"/>
          </a:xfrm>
          <a:custGeom>
            <a:avLst/>
            <a:gdLst/>
            <a:ahLst/>
            <a:cxnLst/>
            <a:rect l="l" t="t" r="r" b="b"/>
            <a:pathLst>
              <a:path w="401954" h="243839">
                <a:moveTo>
                  <a:pt x="350971" y="0"/>
                </a:moveTo>
                <a:lnTo>
                  <a:pt x="71571" y="127459"/>
                </a:lnTo>
                <a:lnTo>
                  <a:pt x="16147" y="163256"/>
                </a:lnTo>
                <a:lnTo>
                  <a:pt x="0" y="201925"/>
                </a:lnTo>
                <a:lnTo>
                  <a:pt x="0" y="217674"/>
                </a:lnTo>
                <a:lnTo>
                  <a:pt x="4632" y="231997"/>
                </a:lnTo>
                <a:lnTo>
                  <a:pt x="6915" y="240595"/>
                </a:lnTo>
                <a:lnTo>
                  <a:pt x="9231" y="243467"/>
                </a:lnTo>
                <a:lnTo>
                  <a:pt x="401762" y="127459"/>
                </a:lnTo>
                <a:lnTo>
                  <a:pt x="376383" y="103112"/>
                </a:lnTo>
                <a:lnTo>
                  <a:pt x="360203" y="78765"/>
                </a:lnTo>
                <a:lnTo>
                  <a:pt x="350971" y="57291"/>
                </a:lnTo>
                <a:lnTo>
                  <a:pt x="346339" y="38669"/>
                </a:lnTo>
                <a:lnTo>
                  <a:pt x="346339" y="22920"/>
                </a:lnTo>
                <a:lnTo>
                  <a:pt x="348655" y="10023"/>
                </a:lnTo>
                <a:lnTo>
                  <a:pt x="350971" y="2872"/>
                </a:lnTo>
                <a:lnTo>
                  <a:pt x="350971" y="0"/>
                </a:lnTo>
                <a:close/>
              </a:path>
            </a:pathLst>
          </a:custGeom>
          <a:solidFill>
            <a:srgbClr val="B1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15768" y="4993215"/>
            <a:ext cx="267970" cy="160655"/>
          </a:xfrm>
          <a:custGeom>
            <a:avLst/>
            <a:gdLst/>
            <a:ahLst/>
            <a:cxnLst/>
            <a:rect l="l" t="t" r="r" b="b"/>
            <a:pathLst>
              <a:path w="267970" h="160654">
                <a:moveTo>
                  <a:pt x="0" y="0"/>
                </a:moveTo>
                <a:lnTo>
                  <a:pt x="16179" y="60143"/>
                </a:lnTo>
                <a:lnTo>
                  <a:pt x="78519" y="113136"/>
                </a:lnTo>
                <a:lnTo>
                  <a:pt x="136226" y="138909"/>
                </a:lnTo>
                <a:lnTo>
                  <a:pt x="214745" y="160383"/>
                </a:lnTo>
                <a:lnTo>
                  <a:pt x="267852" y="131738"/>
                </a:lnTo>
                <a:lnTo>
                  <a:pt x="258620" y="130311"/>
                </a:lnTo>
                <a:lnTo>
                  <a:pt x="235525" y="126012"/>
                </a:lnTo>
                <a:lnTo>
                  <a:pt x="161637" y="105964"/>
                </a:lnTo>
                <a:lnTo>
                  <a:pt x="117762" y="88789"/>
                </a:lnTo>
                <a:lnTo>
                  <a:pt x="73887" y="65869"/>
                </a:lnTo>
                <a:lnTo>
                  <a:pt x="32327" y="35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0490" y="4950247"/>
            <a:ext cx="267970" cy="160655"/>
          </a:xfrm>
          <a:custGeom>
            <a:avLst/>
            <a:gdLst/>
            <a:ahLst/>
            <a:cxnLst/>
            <a:rect l="l" t="t" r="r" b="b"/>
            <a:pathLst>
              <a:path w="267970" h="160654">
                <a:moveTo>
                  <a:pt x="0" y="0"/>
                </a:moveTo>
                <a:lnTo>
                  <a:pt x="16147" y="60143"/>
                </a:lnTo>
                <a:lnTo>
                  <a:pt x="78486" y="113136"/>
                </a:lnTo>
                <a:lnTo>
                  <a:pt x="133910" y="138909"/>
                </a:lnTo>
                <a:lnTo>
                  <a:pt x="212429" y="160403"/>
                </a:lnTo>
                <a:lnTo>
                  <a:pt x="267820" y="131757"/>
                </a:lnTo>
                <a:lnTo>
                  <a:pt x="258588" y="130311"/>
                </a:lnTo>
                <a:lnTo>
                  <a:pt x="235492" y="126032"/>
                </a:lnTo>
                <a:lnTo>
                  <a:pt x="161605" y="105964"/>
                </a:lnTo>
                <a:lnTo>
                  <a:pt x="117762" y="88789"/>
                </a:lnTo>
                <a:lnTo>
                  <a:pt x="73887" y="65869"/>
                </a:lnTo>
                <a:lnTo>
                  <a:pt x="32327" y="35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82920" y="4715376"/>
            <a:ext cx="191649" cy="22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5349" y="5094881"/>
            <a:ext cx="90034" cy="14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85949" y="5200866"/>
            <a:ext cx="90034" cy="14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20413" y="5331198"/>
            <a:ext cx="87750" cy="146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0255" y="5468681"/>
            <a:ext cx="69287" cy="108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0334" y="5417115"/>
            <a:ext cx="76203" cy="94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54323" y="5299680"/>
            <a:ext cx="76203" cy="9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9859" y="5169368"/>
            <a:ext cx="76203" cy="9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1713" y="5543147"/>
            <a:ext cx="73919" cy="9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5745" y="4837110"/>
            <a:ext cx="344170" cy="143510"/>
          </a:xfrm>
          <a:custGeom>
            <a:avLst/>
            <a:gdLst/>
            <a:ahLst/>
            <a:cxnLst/>
            <a:rect l="l" t="t" r="r" b="b"/>
            <a:pathLst>
              <a:path w="344170" h="143510">
                <a:moveTo>
                  <a:pt x="330191" y="0"/>
                </a:moveTo>
                <a:lnTo>
                  <a:pt x="325559" y="0"/>
                </a:lnTo>
                <a:lnTo>
                  <a:pt x="318643" y="1426"/>
                </a:lnTo>
                <a:lnTo>
                  <a:pt x="6915" y="124586"/>
                </a:lnTo>
                <a:lnTo>
                  <a:pt x="2316" y="127459"/>
                </a:lnTo>
                <a:lnTo>
                  <a:pt x="0" y="130311"/>
                </a:lnTo>
                <a:lnTo>
                  <a:pt x="0" y="134610"/>
                </a:lnTo>
                <a:lnTo>
                  <a:pt x="2316" y="137483"/>
                </a:lnTo>
                <a:lnTo>
                  <a:pt x="11547" y="143208"/>
                </a:lnTo>
                <a:lnTo>
                  <a:pt x="18463" y="143208"/>
                </a:lnTo>
                <a:lnTo>
                  <a:pt x="23095" y="141781"/>
                </a:lnTo>
                <a:lnTo>
                  <a:pt x="337107" y="18601"/>
                </a:lnTo>
                <a:lnTo>
                  <a:pt x="341739" y="15749"/>
                </a:lnTo>
                <a:lnTo>
                  <a:pt x="344023" y="11450"/>
                </a:lnTo>
                <a:lnTo>
                  <a:pt x="344023" y="8577"/>
                </a:lnTo>
                <a:lnTo>
                  <a:pt x="341739" y="4279"/>
                </a:lnTo>
                <a:lnTo>
                  <a:pt x="337107" y="1426"/>
                </a:lnTo>
                <a:lnTo>
                  <a:pt x="330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02264" y="4636611"/>
            <a:ext cx="478155" cy="184785"/>
          </a:xfrm>
          <a:custGeom>
            <a:avLst/>
            <a:gdLst/>
            <a:ahLst/>
            <a:cxnLst/>
            <a:rect l="l" t="t" r="r" b="b"/>
            <a:pathLst>
              <a:path w="478154" h="184785">
                <a:moveTo>
                  <a:pt x="466482" y="0"/>
                </a:moveTo>
                <a:lnTo>
                  <a:pt x="459405" y="0"/>
                </a:lnTo>
                <a:lnTo>
                  <a:pt x="454902" y="1426"/>
                </a:lnTo>
                <a:lnTo>
                  <a:pt x="6915" y="167555"/>
                </a:lnTo>
                <a:lnTo>
                  <a:pt x="2316" y="170407"/>
                </a:lnTo>
                <a:lnTo>
                  <a:pt x="0" y="173280"/>
                </a:lnTo>
                <a:lnTo>
                  <a:pt x="0" y="177579"/>
                </a:lnTo>
                <a:lnTo>
                  <a:pt x="2316" y="180431"/>
                </a:lnTo>
                <a:lnTo>
                  <a:pt x="6915" y="183304"/>
                </a:lnTo>
                <a:lnTo>
                  <a:pt x="11547" y="184730"/>
                </a:lnTo>
                <a:lnTo>
                  <a:pt x="18463" y="184730"/>
                </a:lnTo>
                <a:lnTo>
                  <a:pt x="23095" y="183304"/>
                </a:lnTo>
                <a:lnTo>
                  <a:pt x="470985" y="18601"/>
                </a:lnTo>
                <a:lnTo>
                  <a:pt x="475810" y="15749"/>
                </a:lnTo>
                <a:lnTo>
                  <a:pt x="478062" y="11450"/>
                </a:lnTo>
                <a:lnTo>
                  <a:pt x="478062" y="8577"/>
                </a:lnTo>
                <a:lnTo>
                  <a:pt x="475810" y="4279"/>
                </a:lnTo>
                <a:lnTo>
                  <a:pt x="470985" y="1426"/>
                </a:lnTo>
                <a:lnTo>
                  <a:pt x="466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4351" y="5912648"/>
            <a:ext cx="191633" cy="2491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15272" y="6001437"/>
            <a:ext cx="425450" cy="150495"/>
          </a:xfrm>
          <a:custGeom>
            <a:avLst/>
            <a:gdLst/>
            <a:ahLst/>
            <a:cxnLst/>
            <a:rect l="l" t="t" r="r" b="b"/>
            <a:pathLst>
              <a:path w="425450" h="150495">
                <a:moveTo>
                  <a:pt x="11547" y="0"/>
                </a:moveTo>
                <a:lnTo>
                  <a:pt x="4632" y="0"/>
                </a:lnTo>
                <a:lnTo>
                  <a:pt x="0" y="2852"/>
                </a:lnTo>
                <a:lnTo>
                  <a:pt x="0" y="8597"/>
                </a:lnTo>
                <a:lnTo>
                  <a:pt x="4632" y="12876"/>
                </a:lnTo>
                <a:lnTo>
                  <a:pt x="9231" y="20047"/>
                </a:lnTo>
                <a:lnTo>
                  <a:pt x="18463" y="27199"/>
                </a:lnTo>
                <a:lnTo>
                  <a:pt x="27695" y="38669"/>
                </a:lnTo>
                <a:lnTo>
                  <a:pt x="41559" y="50119"/>
                </a:lnTo>
                <a:lnTo>
                  <a:pt x="80802" y="74466"/>
                </a:lnTo>
                <a:lnTo>
                  <a:pt x="136226" y="100239"/>
                </a:lnTo>
                <a:lnTo>
                  <a:pt x="207797" y="123160"/>
                </a:lnTo>
                <a:lnTo>
                  <a:pt x="251672" y="133184"/>
                </a:lnTo>
                <a:lnTo>
                  <a:pt x="300180" y="140345"/>
                </a:lnTo>
                <a:lnTo>
                  <a:pt x="355603" y="147505"/>
                </a:lnTo>
                <a:lnTo>
                  <a:pt x="415626" y="150369"/>
                </a:lnTo>
                <a:lnTo>
                  <a:pt x="417942" y="150369"/>
                </a:lnTo>
                <a:lnTo>
                  <a:pt x="422542" y="148937"/>
                </a:lnTo>
                <a:lnTo>
                  <a:pt x="424858" y="147505"/>
                </a:lnTo>
                <a:lnTo>
                  <a:pt x="424858" y="144642"/>
                </a:lnTo>
                <a:lnTo>
                  <a:pt x="422542" y="141777"/>
                </a:lnTo>
                <a:lnTo>
                  <a:pt x="417942" y="140345"/>
                </a:lnTo>
                <a:lnTo>
                  <a:pt x="415626" y="140345"/>
                </a:lnTo>
                <a:lnTo>
                  <a:pt x="357887" y="137481"/>
                </a:lnTo>
                <a:lnTo>
                  <a:pt x="304780" y="131751"/>
                </a:lnTo>
                <a:lnTo>
                  <a:pt x="214745" y="114566"/>
                </a:lnTo>
                <a:lnTo>
                  <a:pt x="177785" y="103110"/>
                </a:lnTo>
                <a:lnTo>
                  <a:pt x="117762" y="80191"/>
                </a:lnTo>
                <a:lnTo>
                  <a:pt x="73887" y="55845"/>
                </a:lnTo>
                <a:lnTo>
                  <a:pt x="41559" y="32944"/>
                </a:lnTo>
                <a:lnTo>
                  <a:pt x="32327" y="22900"/>
                </a:lnTo>
                <a:lnTo>
                  <a:pt x="23095" y="15749"/>
                </a:lnTo>
                <a:lnTo>
                  <a:pt x="18463" y="8597"/>
                </a:lnTo>
                <a:lnTo>
                  <a:pt x="16147" y="4298"/>
                </a:lnTo>
                <a:lnTo>
                  <a:pt x="13863" y="2852"/>
                </a:lnTo>
                <a:lnTo>
                  <a:pt x="13863" y="1426"/>
                </a:lnTo>
                <a:lnTo>
                  <a:pt x="11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60461" y="4058092"/>
            <a:ext cx="1330325" cy="548640"/>
          </a:xfrm>
          <a:custGeom>
            <a:avLst/>
            <a:gdLst/>
            <a:ahLst/>
            <a:cxnLst/>
            <a:rect l="l" t="t" r="r" b="b"/>
            <a:pathLst>
              <a:path w="1330325" h="548639">
                <a:moveTo>
                  <a:pt x="1329773" y="0"/>
                </a:moveTo>
                <a:lnTo>
                  <a:pt x="16083" y="538402"/>
                </a:lnTo>
                <a:lnTo>
                  <a:pt x="0" y="548426"/>
                </a:lnTo>
                <a:lnTo>
                  <a:pt x="1304362" y="15650"/>
                </a:lnTo>
                <a:lnTo>
                  <a:pt x="1329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0784" y="5263882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40" h="117475">
                <a:moveTo>
                  <a:pt x="64655" y="0"/>
                </a:moveTo>
                <a:lnTo>
                  <a:pt x="0" y="22920"/>
                </a:lnTo>
                <a:lnTo>
                  <a:pt x="90034" y="117435"/>
                </a:lnTo>
                <a:lnTo>
                  <a:pt x="154689" y="94514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03010" y="5325453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40" h="117475">
                <a:moveTo>
                  <a:pt x="64623" y="0"/>
                </a:moveTo>
                <a:lnTo>
                  <a:pt x="0" y="24346"/>
                </a:lnTo>
                <a:lnTo>
                  <a:pt x="90034" y="117454"/>
                </a:lnTo>
                <a:lnTo>
                  <a:pt x="154689" y="94534"/>
                </a:lnTo>
                <a:lnTo>
                  <a:pt x="64623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9068" y="5379891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39" h="117475">
                <a:moveTo>
                  <a:pt x="64655" y="0"/>
                </a:moveTo>
                <a:lnTo>
                  <a:pt x="0" y="24346"/>
                </a:lnTo>
                <a:lnTo>
                  <a:pt x="90066" y="117435"/>
                </a:lnTo>
                <a:lnTo>
                  <a:pt x="154722" y="94514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35158" y="5432864"/>
            <a:ext cx="154940" cy="119380"/>
          </a:xfrm>
          <a:custGeom>
            <a:avLst/>
            <a:gdLst/>
            <a:ahLst/>
            <a:cxnLst/>
            <a:rect l="l" t="t" r="r" b="b"/>
            <a:pathLst>
              <a:path w="154939" h="119379">
                <a:moveTo>
                  <a:pt x="64655" y="0"/>
                </a:moveTo>
                <a:lnTo>
                  <a:pt x="0" y="24346"/>
                </a:lnTo>
                <a:lnTo>
                  <a:pt x="90034" y="118881"/>
                </a:lnTo>
                <a:lnTo>
                  <a:pt x="154689" y="94534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87384" y="5484430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39" h="117475">
                <a:moveTo>
                  <a:pt x="64655" y="0"/>
                </a:moveTo>
                <a:lnTo>
                  <a:pt x="0" y="22920"/>
                </a:lnTo>
                <a:lnTo>
                  <a:pt x="90034" y="117435"/>
                </a:lnTo>
                <a:lnTo>
                  <a:pt x="154689" y="93088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71905" y="5533123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39" h="117475">
                <a:moveTo>
                  <a:pt x="64655" y="0"/>
                </a:moveTo>
                <a:lnTo>
                  <a:pt x="0" y="22920"/>
                </a:lnTo>
                <a:lnTo>
                  <a:pt x="90066" y="117435"/>
                </a:lnTo>
                <a:lnTo>
                  <a:pt x="154722" y="93088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42627" y="5581817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39" h="117475">
                <a:moveTo>
                  <a:pt x="64655" y="0"/>
                </a:moveTo>
                <a:lnTo>
                  <a:pt x="0" y="24346"/>
                </a:lnTo>
                <a:lnTo>
                  <a:pt x="90034" y="117435"/>
                </a:lnTo>
                <a:lnTo>
                  <a:pt x="154689" y="94514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4085" y="5636236"/>
            <a:ext cx="154940" cy="117475"/>
          </a:xfrm>
          <a:custGeom>
            <a:avLst/>
            <a:gdLst/>
            <a:ahLst/>
            <a:cxnLst/>
            <a:rect l="l" t="t" r="r" b="b"/>
            <a:pathLst>
              <a:path w="154939" h="117475">
                <a:moveTo>
                  <a:pt x="64655" y="0"/>
                </a:moveTo>
                <a:lnTo>
                  <a:pt x="0" y="22920"/>
                </a:lnTo>
                <a:lnTo>
                  <a:pt x="90034" y="117435"/>
                </a:lnTo>
                <a:lnTo>
                  <a:pt x="154689" y="93088"/>
                </a:lnTo>
                <a:lnTo>
                  <a:pt x="64655" y="0"/>
                </a:lnTo>
                <a:close/>
              </a:path>
            </a:pathLst>
          </a:custGeom>
          <a:solidFill>
            <a:srgbClr val="3E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83468" y="5762243"/>
            <a:ext cx="1208531" cy="10957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09801" y="1066800"/>
            <a:ext cx="6119813" cy="1477328"/>
          </a:xfrm>
        </p:spPr>
        <p:txBody>
          <a:bodyPr/>
          <a:lstStyle/>
          <a:p>
            <a:r>
              <a:rPr lang="en-US" altLang="en-US" sz="2000">
                <a:latin typeface="Lucida Fax" panose="02060602050505020204" pitchFamily="18" charset="0"/>
                <a:cs typeface="Times New Roman" panose="02020603050405020304" pitchFamily="18" charset="0"/>
              </a:rPr>
              <a:t>The basis of the use of Pergonal, Folligraph</a:t>
            </a:r>
          </a:p>
          <a:p>
            <a:r>
              <a:rPr lang="en-US" altLang="en-US" sz="2000">
                <a:latin typeface="Lucida Fax" panose="02060602050505020204" pitchFamily="18" charset="0"/>
                <a:cs typeface="Times New Roman" panose="02020603050405020304" pitchFamily="18" charset="0"/>
              </a:rPr>
              <a:t>Folliculin, GONAF and other gonadotropins to get multiple follicular development and eggs</a:t>
            </a:r>
            <a:r>
              <a:rPr lang="en-US" altLang="en-US">
                <a:latin typeface="Lucida Fax" panose="02060602050505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3429000" y="341313"/>
            <a:ext cx="6934200" cy="553998"/>
          </a:xfrm>
        </p:spPr>
        <p:txBody>
          <a:bodyPr/>
          <a:lstStyle/>
          <a:p>
            <a:r>
              <a:rPr lang="en-US" altLang="en-US"/>
              <a:t>The FSH Positive Feedback</a:t>
            </a:r>
          </a:p>
        </p:txBody>
      </p:sp>
      <p:pic>
        <p:nvPicPr>
          <p:cNvPr id="17412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9300" y="1357313"/>
            <a:ext cx="2133600" cy="3033712"/>
          </a:xfrm>
        </p:spPr>
      </p:pic>
      <p:pic>
        <p:nvPicPr>
          <p:cNvPr id="17413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1363" y="2995613"/>
            <a:ext cx="2133600" cy="2792412"/>
          </a:xfrm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3339"/>
            <a:ext cx="30305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590800" y="1495425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Times New Roman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Times New Roman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Times New Roman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6019800" y="62674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Endocrinology 105:1162-1167, 1979</a:t>
            </a:r>
          </a:p>
        </p:txBody>
      </p:sp>
    </p:spTree>
    <p:extLst>
      <p:ext uri="{BB962C8B-B14F-4D97-AF65-F5344CB8AC3E}">
        <p14:creationId xmlns:p14="http://schemas.microsoft.com/office/powerpoint/2010/main" val="324124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065" y="220726"/>
            <a:ext cx="797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LANDMARKS </a:t>
            </a:r>
            <a:r>
              <a:rPr spc="-675" dirty="0"/>
              <a:t>IN </a:t>
            </a:r>
            <a:r>
              <a:rPr spc="-605" dirty="0"/>
              <a:t>ART </a:t>
            </a:r>
            <a:r>
              <a:rPr spc="-550" dirty="0"/>
              <a:t>(Test </a:t>
            </a:r>
            <a:r>
              <a:rPr spc="-300" dirty="0"/>
              <a:t>tube</a:t>
            </a:r>
            <a:r>
              <a:rPr spc="-745" dirty="0"/>
              <a:t> </a:t>
            </a:r>
            <a:r>
              <a:rPr spc="-340" dirty="0"/>
              <a:t>Baby)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565" y="694461"/>
            <a:ext cx="3246120" cy="9525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sz="1750" spc="315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1976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IVF </a:t>
            </a:r>
            <a:r>
              <a:rPr sz="22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London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315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1978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IVF </a:t>
            </a:r>
            <a:r>
              <a:rPr sz="2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baby</a:t>
            </a:r>
            <a:r>
              <a:rPr sz="2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London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1445" y="694461"/>
            <a:ext cx="6857365" cy="9525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Steptoe 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Edwards</a:t>
            </a:r>
            <a:endParaRPr sz="22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1010"/>
              </a:spcBef>
              <a:tabLst>
                <a:tab pos="2755900" algn="l"/>
              </a:tabLst>
            </a:pPr>
            <a:r>
              <a:rPr sz="2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Steptoe</a:t>
            </a:r>
            <a:r>
              <a:rPr sz="22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Edwards	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(First </a:t>
            </a:r>
            <a:r>
              <a:rPr sz="2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IVF </a:t>
            </a:r>
            <a:r>
              <a:rPr sz="2200" b="1" spc="55" dirty="0">
                <a:solidFill>
                  <a:srgbClr val="404040"/>
                </a:solidFill>
                <a:latin typeface="Times New Roman"/>
                <a:cs typeface="Times New Roman"/>
              </a:rPr>
              <a:t>Baby 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22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Louise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55" dirty="0">
                <a:solidFill>
                  <a:srgbClr val="404040"/>
                </a:solidFill>
                <a:latin typeface="Times New Roman"/>
                <a:cs typeface="Times New Roman"/>
              </a:rPr>
              <a:t>Brown)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565" y="1748408"/>
            <a:ext cx="74206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315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2010</a:t>
            </a:r>
            <a:r>
              <a:rPr sz="2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Noble</a:t>
            </a:r>
            <a:r>
              <a:rPr sz="22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Prize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Medicine</a:t>
            </a:r>
            <a:r>
              <a:rPr sz="22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Robert</a:t>
            </a:r>
            <a:r>
              <a:rPr sz="2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Edwards.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215" y="2246376"/>
            <a:ext cx="10564367" cy="4283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51"/>
            <a:ext cx="9844405" cy="26581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465829">
              <a:lnSpc>
                <a:spcPct val="100000"/>
              </a:lnSpc>
              <a:spcBef>
                <a:spcPts val="1780"/>
              </a:spcBef>
            </a:pPr>
            <a:r>
              <a:rPr sz="3200" b="1" spc="-390" dirty="0">
                <a:latin typeface="Verdana"/>
                <a:cs typeface="Verdana"/>
              </a:rPr>
              <a:t>LANDMARKS </a:t>
            </a:r>
            <a:r>
              <a:rPr sz="3200" b="1" spc="-595" dirty="0">
                <a:latin typeface="Verdana"/>
                <a:cs typeface="Verdana"/>
              </a:rPr>
              <a:t>IN</a:t>
            </a:r>
            <a:r>
              <a:rPr sz="3200" b="1" spc="-555" dirty="0">
                <a:latin typeface="Verdana"/>
                <a:cs typeface="Verdana"/>
              </a:rPr>
              <a:t> </a:t>
            </a:r>
            <a:r>
              <a:rPr sz="3200" b="1" spc="-535" dirty="0">
                <a:latin typeface="Verdana"/>
                <a:cs typeface="Verdana"/>
              </a:rPr>
              <a:t>ART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6751320" algn="l"/>
              </a:tabLst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45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1980 IVF 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32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Melbourne,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Australia	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Carl </a:t>
            </a:r>
            <a:r>
              <a:rPr sz="32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Wood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3200" b="1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  <a:tabLst>
                <a:tab pos="8814435" algn="l"/>
              </a:tabLst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82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IV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b="1" spc="235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irginia</a:t>
            </a:r>
            <a:r>
              <a:rPr sz="3200" b="1" spc="5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32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22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32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war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3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Georgeanna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Jones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3468" y="5762243"/>
            <a:ext cx="120853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73679"/>
            <a:ext cx="6630924" cy="4084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0923" y="2744723"/>
            <a:ext cx="4725924" cy="4113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3075"/>
            <a:ext cx="9724390" cy="17087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88060" algn="ctr">
              <a:lnSpc>
                <a:spcPct val="100000"/>
              </a:lnSpc>
              <a:spcBef>
                <a:spcPts val="465"/>
              </a:spcBef>
            </a:pPr>
            <a:r>
              <a:rPr sz="3200" b="1" spc="-390" dirty="0">
                <a:latin typeface="Verdana"/>
                <a:cs typeface="Verdana"/>
              </a:rPr>
              <a:t>LANDMARKS </a:t>
            </a:r>
            <a:r>
              <a:rPr sz="3200" b="1" spc="-595" dirty="0">
                <a:latin typeface="Verdana"/>
                <a:cs typeface="Verdana"/>
              </a:rPr>
              <a:t>IN</a:t>
            </a:r>
            <a:r>
              <a:rPr sz="3200" b="1" spc="-555" dirty="0">
                <a:latin typeface="Verdana"/>
                <a:cs typeface="Verdana"/>
              </a:rPr>
              <a:t> </a:t>
            </a:r>
            <a:r>
              <a:rPr sz="3200" b="1" spc="-535" dirty="0">
                <a:latin typeface="Verdana"/>
                <a:cs typeface="Verdana"/>
              </a:rPr>
              <a:t>ART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1984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IVF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55" dirty="0">
                <a:solidFill>
                  <a:srgbClr val="404040"/>
                </a:solidFill>
                <a:latin typeface="Times New Roman"/>
                <a:cs typeface="Times New Roman"/>
              </a:rPr>
              <a:t>Lagos,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Nigeria,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Ashiru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Giwa-Osagie</a:t>
            </a:r>
            <a:endParaRPr sz="3200">
              <a:latin typeface="Times New Roman"/>
              <a:cs typeface="Times New Roman"/>
            </a:endParaRPr>
          </a:p>
          <a:p>
            <a:pPr marL="1054100" algn="ctr">
              <a:lnSpc>
                <a:spcPct val="100000"/>
              </a:lnSpc>
              <a:spcBef>
                <a:spcPts val="994"/>
              </a:spcBef>
            </a:pPr>
            <a:r>
              <a:rPr sz="32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1986/1989 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(First 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Baby</a:t>
            </a:r>
            <a:r>
              <a:rPr sz="32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Olusola)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3468" y="5762243"/>
            <a:ext cx="1208531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" y="2019298"/>
            <a:ext cx="8589264" cy="4838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Ovarian Improvement Vitamins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638" y="2492375"/>
            <a:ext cx="3046412" cy="2941638"/>
          </a:xfrm>
        </p:spPr>
      </p:pic>
      <p:pic>
        <p:nvPicPr>
          <p:cNvPr id="4915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2375"/>
            <a:ext cx="32639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IVF STEPS</a:t>
            </a:r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825500"/>
            <a:ext cx="6858000" cy="6007100"/>
          </a:xfrm>
        </p:spPr>
      </p:pic>
    </p:spTree>
    <p:extLst>
      <p:ext uri="{BB962C8B-B14F-4D97-AF65-F5344CB8AC3E}">
        <p14:creationId xmlns:p14="http://schemas.microsoft.com/office/powerpoint/2010/main" val="274528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8739" y="25095"/>
            <a:ext cx="8183880" cy="1107996"/>
          </a:xfrm>
        </p:spPr>
        <p:txBody>
          <a:bodyPr/>
          <a:lstStyle/>
          <a:p>
            <a:r>
              <a:rPr lang="en-GB" altLang="en-US"/>
              <a:t>TIMED SUBCUTANEOUS INJECTIONS</a:t>
            </a:r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2189" y="2324101"/>
            <a:ext cx="3481387" cy="3294063"/>
          </a:xfrm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9" y="2324101"/>
            <a:ext cx="3481387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1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8739" y="25095"/>
            <a:ext cx="8183880" cy="1107996"/>
          </a:xfrm>
        </p:spPr>
        <p:txBody>
          <a:bodyPr/>
          <a:lstStyle/>
          <a:p>
            <a:r>
              <a:rPr lang="en-GB" altLang="en-US"/>
              <a:t>PILLS WITH DAILY INJECTIONS</a:t>
            </a:r>
          </a:p>
        </p:txBody>
      </p:sp>
      <p:pic>
        <p:nvPicPr>
          <p:cNvPr id="532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1" y="1952625"/>
            <a:ext cx="8308975" cy="3784600"/>
          </a:xfrm>
        </p:spPr>
      </p:pic>
    </p:spTree>
    <p:extLst>
      <p:ext uri="{BB962C8B-B14F-4D97-AF65-F5344CB8AC3E}">
        <p14:creationId xmlns:p14="http://schemas.microsoft.com/office/powerpoint/2010/main" val="37697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247" y="2145614"/>
            <a:ext cx="830580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spc="-434" dirty="0">
                <a:solidFill>
                  <a:srgbClr val="22253B"/>
                </a:solidFill>
              </a:rPr>
              <a:t>“</a:t>
            </a:r>
            <a:r>
              <a:rPr lang="en-US" sz="3200" spc="-434" dirty="0">
                <a:solidFill>
                  <a:srgbClr val="22253B"/>
                </a:solidFill>
              </a:rPr>
              <a:t>Man know thyself,</a:t>
            </a:r>
            <a:r>
              <a:rPr sz="3200" spc="-290" dirty="0">
                <a:solidFill>
                  <a:srgbClr val="22253B"/>
                </a:solidFill>
              </a:rPr>
              <a:t>”</a:t>
            </a:r>
            <a:r>
              <a:rPr lang="en-US" sz="3200" dirty="0"/>
              <a:t> and the healing power will be granted: How medical science helps to achieve the fruit of the womb.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882901" y="4878238"/>
            <a:ext cx="7009130" cy="8178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380740" algn="ctr">
              <a:lnSpc>
                <a:spcPct val="100000"/>
              </a:lnSpc>
              <a:spcBef>
                <a:spcPts val="575"/>
              </a:spcBef>
            </a:pPr>
            <a:r>
              <a:rPr sz="2200" b="1" spc="25" dirty="0">
                <a:latin typeface="Times New Roman"/>
                <a:cs typeface="Times New Roman"/>
              </a:rPr>
              <a:t>Prof </a:t>
            </a:r>
            <a:r>
              <a:rPr sz="2200" b="1" spc="80" dirty="0">
                <a:latin typeface="Times New Roman"/>
                <a:cs typeface="Times New Roman"/>
              </a:rPr>
              <a:t>Oladapo </a:t>
            </a:r>
            <a:r>
              <a:rPr sz="2200" b="1" spc="114" dirty="0">
                <a:latin typeface="Times New Roman"/>
                <a:cs typeface="Times New Roman"/>
              </a:rPr>
              <a:t>A </a:t>
            </a:r>
            <a:r>
              <a:rPr sz="2200" b="1" spc="75" dirty="0">
                <a:latin typeface="Times New Roman"/>
                <a:cs typeface="Times New Roman"/>
              </a:rPr>
              <a:t>Ashiru</a:t>
            </a:r>
            <a:r>
              <a:rPr sz="2200" b="1" spc="-2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OFR</a:t>
            </a:r>
            <a:endParaRPr sz="22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2200" b="1" i="1" spc="20" dirty="0">
                <a:latin typeface="Times New Roman"/>
                <a:cs typeface="Times New Roman"/>
              </a:rPr>
              <a:t>MBBS, </a:t>
            </a:r>
            <a:r>
              <a:rPr sz="2200" b="1" i="1" spc="35" dirty="0">
                <a:latin typeface="Times New Roman"/>
                <a:cs typeface="Times New Roman"/>
              </a:rPr>
              <a:t>MS, </a:t>
            </a:r>
            <a:r>
              <a:rPr sz="2200" b="1" i="1" spc="55" dirty="0">
                <a:latin typeface="Times New Roman"/>
                <a:cs typeface="Times New Roman"/>
              </a:rPr>
              <a:t>PHD, </a:t>
            </a:r>
            <a:r>
              <a:rPr sz="2200" b="1" i="1" spc="40" dirty="0">
                <a:latin typeface="Times New Roman"/>
                <a:cs typeface="Times New Roman"/>
              </a:rPr>
              <a:t>HCLD/CC(ABB-USA), </a:t>
            </a:r>
            <a:r>
              <a:rPr sz="2200" b="1" i="1" spc="-40" dirty="0">
                <a:latin typeface="Times New Roman"/>
                <a:cs typeface="Times New Roman"/>
              </a:rPr>
              <a:t>FASN,</a:t>
            </a:r>
            <a:r>
              <a:rPr sz="2200" b="1" i="1" spc="-60" dirty="0">
                <a:latin typeface="Times New Roman"/>
                <a:cs typeface="Times New Roman"/>
              </a:rPr>
              <a:t> </a:t>
            </a:r>
            <a:r>
              <a:rPr sz="2200" b="1" i="1" spc="-30" dirty="0">
                <a:latin typeface="Times New Roman"/>
                <a:cs typeface="Times New Roman"/>
              </a:rPr>
              <a:t>FNSEM.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944624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9840" y="4948426"/>
            <a:ext cx="2042159" cy="1909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0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52800" y="1"/>
            <a:ext cx="6300788" cy="307777"/>
          </a:xfrm>
        </p:spPr>
        <p:txBody>
          <a:bodyPr/>
          <a:lstStyle/>
          <a:p>
            <a:r>
              <a:rPr lang="en-GB" altLang="en-US" b="1"/>
              <a:t>Stimulated Ovary</a:t>
            </a:r>
          </a:p>
        </p:txBody>
      </p:sp>
      <p:pic>
        <p:nvPicPr>
          <p:cNvPr id="54275" name="Picture 1" descr="Stimulated-ovary-us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38214"/>
            <a:ext cx="7840663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99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Egg Retrieval/Pick Up.</a:t>
            </a:r>
          </a:p>
        </p:txBody>
      </p:sp>
      <p:pic>
        <p:nvPicPr>
          <p:cNvPr id="5939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4" y="2428875"/>
            <a:ext cx="3571875" cy="2857500"/>
          </a:xfrm>
          <a:prstGeom prst="rect">
            <a:avLst/>
          </a:prstGeom>
        </p:spPr>
      </p:pic>
      <p:pic>
        <p:nvPicPr>
          <p:cNvPr id="5939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938" y="2428875"/>
            <a:ext cx="3473450" cy="2857500"/>
          </a:xfrm>
        </p:spPr>
      </p:pic>
    </p:spTree>
    <p:extLst>
      <p:ext uri="{BB962C8B-B14F-4D97-AF65-F5344CB8AC3E}">
        <p14:creationId xmlns:p14="http://schemas.microsoft.com/office/powerpoint/2010/main" val="62138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339978"/>
            <a:ext cx="850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200" dirty="0">
                <a:solidFill>
                  <a:srgbClr val="2CA1BE"/>
                </a:solidFill>
                <a:latin typeface="Verdana"/>
                <a:cs typeface="Verdana"/>
              </a:rPr>
              <a:t>ULTRASOUND-GUIDED </a:t>
            </a:r>
            <a:r>
              <a:rPr sz="3200" b="0" spc="-20" dirty="0">
                <a:solidFill>
                  <a:srgbClr val="2CA1BE"/>
                </a:solidFill>
                <a:latin typeface="Verdana"/>
                <a:cs typeface="Verdana"/>
              </a:rPr>
              <a:t>OOCYTE</a:t>
            </a:r>
            <a:r>
              <a:rPr sz="3200" b="0" spc="-285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sz="3200" b="0" spc="-220" dirty="0">
                <a:solidFill>
                  <a:srgbClr val="2CA1BE"/>
                </a:solidFill>
                <a:latin typeface="Verdana"/>
                <a:cs typeface="Verdana"/>
              </a:rPr>
              <a:t>ASPIRATION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708" y="6012179"/>
            <a:ext cx="761999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1001267"/>
            <a:ext cx="8782812" cy="5603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632205"/>
            <a:ext cx="684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0" dirty="0">
                <a:solidFill>
                  <a:srgbClr val="2CA1BE"/>
                </a:solidFill>
                <a:latin typeface="Verdana"/>
                <a:cs typeface="Verdana"/>
              </a:rPr>
              <a:t>STRICT </a:t>
            </a:r>
            <a:r>
              <a:rPr b="0" spc="-265" dirty="0">
                <a:solidFill>
                  <a:srgbClr val="2CA1BE"/>
                </a:solidFill>
                <a:latin typeface="Verdana"/>
                <a:cs typeface="Verdana"/>
              </a:rPr>
              <a:t>TEMPERATURE</a:t>
            </a:r>
            <a:r>
              <a:rPr b="0" spc="-140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b="0" spc="-55" dirty="0">
                <a:solidFill>
                  <a:srgbClr val="2CA1BE"/>
                </a:solidFill>
                <a:latin typeface="Verdana"/>
                <a:cs typeface="Verdana"/>
              </a:rPr>
              <a:t>CONTROL</a:t>
            </a:r>
          </a:p>
        </p:txBody>
      </p:sp>
      <p:sp>
        <p:nvSpPr>
          <p:cNvPr id="3" name="object 3"/>
          <p:cNvSpPr/>
          <p:nvPr/>
        </p:nvSpPr>
        <p:spPr>
          <a:xfrm>
            <a:off x="11071859" y="5661659"/>
            <a:ext cx="1120139" cy="1196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868" y="1610866"/>
            <a:ext cx="8599932" cy="5137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7173" y="6585363"/>
            <a:ext cx="5186680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  <a:tabLst>
                <a:tab pos="2433320" algn="l"/>
                <a:tab pos="3781425" algn="l"/>
              </a:tabLst>
            </a:pPr>
            <a:r>
              <a:rPr sz="900" spc="10" dirty="0">
                <a:solidFill>
                  <a:srgbClr val="888888"/>
                </a:solidFill>
                <a:latin typeface="Times New Roman"/>
                <a:cs typeface="Times New Roman"/>
              </a:rPr>
              <a:t>8/9/2017	</a:t>
            </a:r>
            <a:r>
              <a:rPr sz="900" spc="15" dirty="0">
                <a:solidFill>
                  <a:srgbClr val="888888"/>
                </a:solidFill>
                <a:latin typeface="Times New Roman"/>
                <a:cs typeface="Times New Roman"/>
              </a:rPr>
              <a:t>MART,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UIC 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4971970	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  <a:hlinkClick r:id="rId2"/>
              </a:rPr>
              <a:t>www.medicalartcenter.com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6343" y="146963"/>
            <a:ext cx="6329680" cy="137731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4800" b="0" spc="-5" dirty="0">
                <a:solidFill>
                  <a:srgbClr val="2CA1BE"/>
                </a:solidFill>
                <a:latin typeface="Comic Sans MS"/>
                <a:cs typeface="Comic Sans MS"/>
              </a:rPr>
              <a:t>IVF Sperm</a:t>
            </a:r>
            <a:r>
              <a:rPr sz="4800" b="0" spc="-50" dirty="0">
                <a:solidFill>
                  <a:srgbClr val="2CA1BE"/>
                </a:solidFill>
                <a:latin typeface="Comic Sans MS"/>
                <a:cs typeface="Comic Sans MS"/>
              </a:rPr>
              <a:t> </a:t>
            </a:r>
            <a:r>
              <a:rPr sz="4800" b="0" spc="-5" dirty="0">
                <a:solidFill>
                  <a:srgbClr val="2CA1BE"/>
                </a:solidFill>
                <a:latin typeface="Comic Sans MS"/>
                <a:cs typeface="Comic Sans MS"/>
              </a:rPr>
              <a:t>processing</a:t>
            </a:r>
            <a:endParaRPr sz="4800">
              <a:latin typeface="Comic Sans MS"/>
              <a:cs typeface="Comic Sans MS"/>
            </a:endParaRPr>
          </a:p>
          <a:p>
            <a:pPr marL="617220">
              <a:lnSpc>
                <a:spcPct val="100000"/>
              </a:lnSpc>
              <a:spcBef>
                <a:spcPts val="555"/>
              </a:spcBef>
            </a:pPr>
            <a:r>
              <a:rPr sz="2800" b="0" spc="-10" dirty="0">
                <a:solidFill>
                  <a:srgbClr val="404040"/>
                </a:solidFill>
                <a:latin typeface="Comic Sans MS"/>
                <a:cs typeface="Comic Sans MS"/>
              </a:rPr>
              <a:t>SPERM</a:t>
            </a:r>
            <a:r>
              <a:rPr sz="2800" b="0" spc="1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800" b="0" spc="-10" dirty="0">
                <a:solidFill>
                  <a:srgbClr val="404040"/>
                </a:solidFill>
                <a:latin typeface="Comic Sans MS"/>
                <a:cs typeface="Comic Sans MS"/>
              </a:rPr>
              <a:t>CAPACITATION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908" y="1514854"/>
            <a:ext cx="8766048" cy="5343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6944" y="5974544"/>
            <a:ext cx="164401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06450" algn="ctr">
              <a:lnSpc>
                <a:spcPts val="840"/>
              </a:lnSpc>
            </a:pPr>
            <a:r>
              <a:rPr sz="900" spc="15" dirty="0">
                <a:solidFill>
                  <a:srgbClr val="888888"/>
                </a:solidFill>
                <a:latin typeface="Times New Roman"/>
                <a:cs typeface="Times New Roman"/>
              </a:rPr>
              <a:t>MART,</a:t>
            </a:r>
            <a:r>
              <a:rPr sz="9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UIC</a:t>
            </a:r>
            <a:endParaRPr sz="90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  <a:tabLst>
                <a:tab pos="1454150" algn="l"/>
              </a:tabLst>
            </a:pP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497197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0	</a:t>
            </a:r>
            <a:r>
              <a:rPr sz="1350" spc="7" baseline="-33950" dirty="0">
                <a:solidFill>
                  <a:srgbClr val="2CA1BE"/>
                </a:solidFill>
                <a:latin typeface="Times New Roman"/>
                <a:cs typeface="Times New Roman"/>
              </a:rPr>
              <a:t>8/</a:t>
            </a:r>
            <a:r>
              <a:rPr sz="1350" spc="37" baseline="-33950" dirty="0">
                <a:solidFill>
                  <a:srgbClr val="2CA1BE"/>
                </a:solidFill>
                <a:latin typeface="Times New Roman"/>
                <a:cs typeface="Times New Roman"/>
              </a:rPr>
              <a:t>9</a:t>
            </a:r>
            <a:r>
              <a:rPr sz="1350" spc="44" baseline="-33950" dirty="0">
                <a:solidFill>
                  <a:srgbClr val="2CA1BE"/>
                </a:solidFill>
                <a:latin typeface="Times New Roman"/>
                <a:cs typeface="Times New Roman"/>
              </a:rPr>
              <a:t>/</a:t>
            </a:r>
            <a:endParaRPr sz="1350" baseline="-33950">
              <a:latin typeface="Times New Roman"/>
              <a:cs typeface="Times New Roman"/>
            </a:endParaRPr>
          </a:p>
          <a:p>
            <a:pPr marR="918844" algn="ctr">
              <a:lnSpc>
                <a:spcPct val="100000"/>
              </a:lnSpc>
            </a:pPr>
            <a:r>
              <a:rPr sz="900" spc="100" dirty="0">
                <a:solidFill>
                  <a:srgbClr val="888888"/>
                </a:solidFill>
                <a:latin typeface="Times New Roman"/>
                <a:cs typeface="Times New Roman"/>
              </a:rPr>
              <a:t>www.</a:t>
            </a:r>
            <a:r>
              <a:rPr sz="900" spc="8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r>
              <a:rPr sz="900" spc="65" dirty="0">
                <a:solidFill>
                  <a:srgbClr val="888888"/>
                </a:solidFill>
                <a:latin typeface="Times New Roman"/>
                <a:cs typeface="Times New Roman"/>
              </a:rPr>
              <a:t>ed</a:t>
            </a:r>
            <a:r>
              <a:rPr sz="900" spc="20" dirty="0">
                <a:solidFill>
                  <a:srgbClr val="888888"/>
                </a:solidFill>
                <a:latin typeface="Times New Roman"/>
                <a:cs typeface="Times New Roman"/>
              </a:rPr>
              <a:t>ica</a:t>
            </a:r>
            <a:r>
              <a:rPr sz="900" spc="10" dirty="0">
                <a:solidFill>
                  <a:srgbClr val="888888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  <a:p>
            <a:pPr marR="888365" algn="ctr">
              <a:lnSpc>
                <a:spcPct val="100000"/>
              </a:lnSpc>
            </a:pPr>
            <a:r>
              <a:rPr sz="900" spc="35" dirty="0">
                <a:solidFill>
                  <a:srgbClr val="888888"/>
                </a:solidFill>
                <a:latin typeface="Times New Roman"/>
                <a:cs typeface="Times New Roman"/>
              </a:rPr>
              <a:t>artcenter.com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7818" y="6136944"/>
            <a:ext cx="2565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201</a:t>
            </a: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639" y="9855"/>
            <a:ext cx="6332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2CA1BE"/>
                </a:solidFill>
                <a:latin typeface="Comic Sans MS"/>
                <a:cs typeface="Comic Sans MS"/>
              </a:rPr>
              <a:t>IN-VITRO</a:t>
            </a:r>
            <a:r>
              <a:rPr b="0" spc="-65" dirty="0">
                <a:solidFill>
                  <a:srgbClr val="2CA1BE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2CA1BE"/>
                </a:solidFill>
                <a:latin typeface="Comic Sans MS"/>
                <a:cs typeface="Comic Sans MS"/>
              </a:rPr>
              <a:t>FERTILIZATION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784859" y="745234"/>
            <a:ext cx="8168640" cy="6112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6944" y="5974544"/>
            <a:ext cx="7181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algn="ctr">
              <a:lnSpc>
                <a:spcPts val="840"/>
              </a:lnSpc>
            </a:pPr>
            <a:r>
              <a:rPr sz="900" spc="15" dirty="0">
                <a:solidFill>
                  <a:srgbClr val="888888"/>
                </a:solidFill>
                <a:latin typeface="Times New Roman"/>
                <a:cs typeface="Times New Roman"/>
              </a:rPr>
              <a:t>MART,</a:t>
            </a:r>
            <a:r>
              <a:rPr sz="900" spc="-8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UIC</a:t>
            </a:r>
            <a:endParaRPr sz="90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</a:pP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497197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spc="100" dirty="0">
                <a:solidFill>
                  <a:srgbClr val="888888"/>
                </a:solidFill>
                <a:latin typeface="Times New Roman"/>
                <a:cs typeface="Times New Roman"/>
              </a:rPr>
              <a:t>www.</a:t>
            </a:r>
            <a:r>
              <a:rPr sz="900" spc="8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r>
              <a:rPr sz="900" spc="65" dirty="0">
                <a:solidFill>
                  <a:srgbClr val="888888"/>
                </a:solidFill>
                <a:latin typeface="Times New Roman"/>
                <a:cs typeface="Times New Roman"/>
              </a:rPr>
              <a:t>ed</a:t>
            </a:r>
            <a:r>
              <a:rPr sz="900" spc="20" dirty="0">
                <a:solidFill>
                  <a:srgbClr val="888888"/>
                </a:solidFill>
                <a:latin typeface="Times New Roman"/>
                <a:cs typeface="Times New Roman"/>
              </a:rPr>
              <a:t>ica</a:t>
            </a:r>
            <a:r>
              <a:rPr sz="900" spc="10" dirty="0">
                <a:solidFill>
                  <a:srgbClr val="888888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  <a:p>
            <a:pPr marL="28575" algn="ctr">
              <a:lnSpc>
                <a:spcPct val="100000"/>
              </a:lnSpc>
            </a:pPr>
            <a:r>
              <a:rPr sz="900" spc="50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r>
              <a:rPr sz="900" spc="30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en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</a:rPr>
              <a:t>er</a:t>
            </a:r>
            <a:r>
              <a:rPr sz="900" spc="-10" dirty="0">
                <a:solidFill>
                  <a:srgbClr val="888888"/>
                </a:solidFill>
                <a:latin typeface="Times New Roman"/>
                <a:cs typeface="Times New Roman"/>
              </a:rPr>
              <a:t>.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o</a:t>
            </a:r>
            <a:r>
              <a:rPr sz="900" spc="9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9030" y="6136944"/>
            <a:ext cx="4451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8/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9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01</a:t>
            </a: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639" y="334136"/>
            <a:ext cx="6330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2CA1BE"/>
                </a:solidFill>
                <a:latin typeface="Comic Sans MS"/>
                <a:cs typeface="Comic Sans MS"/>
              </a:rPr>
              <a:t>IN-VITRO</a:t>
            </a:r>
            <a:r>
              <a:rPr b="0" spc="-70" dirty="0">
                <a:solidFill>
                  <a:srgbClr val="2CA1BE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2CA1BE"/>
                </a:solidFill>
                <a:latin typeface="Comic Sans MS"/>
                <a:cs typeface="Comic Sans MS"/>
              </a:rPr>
              <a:t>FERTILIZATION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639" y="1205483"/>
            <a:ext cx="5961761" cy="5652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6944" y="5974544"/>
            <a:ext cx="71818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algn="ctr">
              <a:lnSpc>
                <a:spcPts val="840"/>
              </a:lnSpc>
            </a:pPr>
            <a:r>
              <a:rPr sz="900" spc="15" dirty="0">
                <a:solidFill>
                  <a:srgbClr val="888888"/>
                </a:solidFill>
                <a:latin typeface="Times New Roman"/>
                <a:cs typeface="Times New Roman"/>
              </a:rPr>
              <a:t>MART,</a:t>
            </a:r>
            <a:r>
              <a:rPr sz="900" spc="-8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UIC</a:t>
            </a:r>
            <a:endParaRPr sz="90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</a:pP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497197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spc="100" dirty="0">
                <a:solidFill>
                  <a:srgbClr val="888888"/>
                </a:solidFill>
                <a:latin typeface="Times New Roman"/>
                <a:cs typeface="Times New Roman"/>
              </a:rPr>
              <a:t>www.</a:t>
            </a:r>
            <a:r>
              <a:rPr sz="900" spc="8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r>
              <a:rPr sz="900" spc="65" dirty="0">
                <a:solidFill>
                  <a:srgbClr val="888888"/>
                </a:solidFill>
                <a:latin typeface="Times New Roman"/>
                <a:cs typeface="Times New Roman"/>
              </a:rPr>
              <a:t>ed</a:t>
            </a:r>
            <a:r>
              <a:rPr sz="900" spc="20" dirty="0">
                <a:solidFill>
                  <a:srgbClr val="888888"/>
                </a:solidFill>
                <a:latin typeface="Times New Roman"/>
                <a:cs typeface="Times New Roman"/>
              </a:rPr>
              <a:t>ica</a:t>
            </a:r>
            <a:r>
              <a:rPr sz="900" spc="10" dirty="0">
                <a:solidFill>
                  <a:srgbClr val="888888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  <a:p>
            <a:pPr marL="28575" algn="ctr">
              <a:lnSpc>
                <a:spcPct val="100000"/>
              </a:lnSpc>
            </a:pPr>
            <a:r>
              <a:rPr sz="900" spc="50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r>
              <a:rPr sz="900" spc="30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en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</a:rPr>
              <a:t>er</a:t>
            </a:r>
            <a:r>
              <a:rPr sz="900" spc="-10" dirty="0">
                <a:solidFill>
                  <a:srgbClr val="888888"/>
                </a:solidFill>
                <a:latin typeface="Times New Roman"/>
                <a:cs typeface="Times New Roman"/>
              </a:rPr>
              <a:t>.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o</a:t>
            </a:r>
            <a:r>
              <a:rPr sz="900" spc="9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9030" y="6136944"/>
            <a:ext cx="4451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8/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9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01</a:t>
            </a: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3247" y="633729"/>
            <a:ext cx="57473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5609">
              <a:lnSpc>
                <a:spcPct val="100000"/>
              </a:lnSpc>
              <a:spcBef>
                <a:spcPts val="95"/>
              </a:spcBef>
            </a:pPr>
            <a:r>
              <a:rPr sz="4000" spc="-409" dirty="0">
                <a:solidFill>
                  <a:srgbClr val="2CA1BE"/>
                </a:solidFill>
              </a:rPr>
              <a:t>Assisted </a:t>
            </a:r>
            <a:r>
              <a:rPr sz="4000" spc="-434" dirty="0">
                <a:solidFill>
                  <a:srgbClr val="2CA1BE"/>
                </a:solidFill>
              </a:rPr>
              <a:t>Fertilization  </a:t>
            </a:r>
            <a:r>
              <a:rPr sz="4000" spc="-320" dirty="0">
                <a:solidFill>
                  <a:srgbClr val="2CA1BE"/>
                </a:solidFill>
              </a:rPr>
              <a:t>Micromanipulation</a:t>
            </a:r>
            <a:r>
              <a:rPr sz="4000" spc="-254" dirty="0">
                <a:solidFill>
                  <a:srgbClr val="2CA1BE"/>
                </a:solidFill>
              </a:rPr>
              <a:t> </a:t>
            </a:r>
            <a:r>
              <a:rPr sz="4000" spc="-670" dirty="0">
                <a:solidFill>
                  <a:srgbClr val="2CA1BE"/>
                </a:solidFill>
              </a:rPr>
              <a:t>ICSI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95656" y="2055876"/>
            <a:ext cx="8404860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79709" y="6549643"/>
            <a:ext cx="66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65" dirty="0">
                <a:solidFill>
                  <a:srgbClr val="888888"/>
                </a:solidFill>
                <a:latin typeface="Times New Roman"/>
                <a:cs typeface="Times New Roman"/>
              </a:rPr>
              <a:t>www.medi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7549" y="6592983"/>
            <a:ext cx="82867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840"/>
              </a:lnSpc>
            </a:pP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T, 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UIC</a:t>
            </a:r>
            <a:r>
              <a:rPr sz="9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4971970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ca</a:t>
            </a:r>
            <a:r>
              <a:rPr sz="900" spc="20" dirty="0">
                <a:solidFill>
                  <a:srgbClr val="888888"/>
                </a:solidFill>
                <a:latin typeface="Times New Roman"/>
                <a:cs typeface="Times New Roman"/>
              </a:rPr>
              <a:t>l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900" spc="45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r>
              <a:rPr sz="900" spc="30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50" dirty="0">
                <a:solidFill>
                  <a:srgbClr val="888888"/>
                </a:solidFill>
                <a:latin typeface="Times New Roman"/>
                <a:cs typeface="Times New Roman"/>
              </a:rPr>
              <a:t>en</a:t>
            </a:r>
            <a:r>
              <a:rPr sz="900" spc="30" dirty="0">
                <a:solidFill>
                  <a:srgbClr val="888888"/>
                </a:solidFill>
                <a:latin typeface="Times New Roman"/>
                <a:cs typeface="Times New Roman"/>
              </a:rPr>
              <a:t>t</a:t>
            </a:r>
            <a:r>
              <a:rPr sz="900" spc="15" dirty="0">
                <a:solidFill>
                  <a:srgbClr val="888888"/>
                </a:solidFill>
                <a:latin typeface="Times New Roman"/>
                <a:cs typeface="Times New Roman"/>
              </a:rPr>
              <a:t>e</a:t>
            </a:r>
            <a:r>
              <a:rPr sz="900" spc="45" dirty="0">
                <a:solidFill>
                  <a:srgbClr val="888888"/>
                </a:solidFill>
                <a:latin typeface="Times New Roman"/>
                <a:cs typeface="Times New Roman"/>
              </a:rPr>
              <a:t>r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.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888888"/>
                </a:solidFill>
                <a:latin typeface="Times New Roman"/>
                <a:cs typeface="Times New Roman"/>
              </a:rPr>
              <a:t>o</a:t>
            </a:r>
            <a:r>
              <a:rPr sz="900" spc="90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824" y="6500571"/>
            <a:ext cx="4451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8/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9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/</a:t>
            </a:r>
            <a:r>
              <a:rPr sz="900" spc="25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01</a:t>
            </a: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164" y="695705"/>
            <a:ext cx="912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0" dirty="0">
                <a:solidFill>
                  <a:srgbClr val="2CA1BE"/>
                </a:solidFill>
              </a:rPr>
              <a:t>Intra </a:t>
            </a:r>
            <a:r>
              <a:rPr spc="-225" dirty="0">
                <a:solidFill>
                  <a:srgbClr val="2CA1BE"/>
                </a:solidFill>
              </a:rPr>
              <a:t>Cytoplasmic </a:t>
            </a:r>
            <a:r>
              <a:rPr spc="-400" dirty="0">
                <a:solidFill>
                  <a:srgbClr val="2CA1BE"/>
                </a:solidFill>
              </a:rPr>
              <a:t>Sperm </a:t>
            </a:r>
            <a:r>
              <a:rPr spc="-355" dirty="0">
                <a:solidFill>
                  <a:srgbClr val="2CA1BE"/>
                </a:solidFill>
              </a:rPr>
              <a:t>Injection- </a:t>
            </a:r>
            <a:r>
              <a:rPr sz="2400" b="0" spc="-140" dirty="0">
                <a:solidFill>
                  <a:srgbClr val="2CA1BE"/>
                </a:solidFill>
                <a:latin typeface="Verdana"/>
                <a:cs typeface="Verdana"/>
              </a:rPr>
              <a:t>UIC</a:t>
            </a:r>
            <a:r>
              <a:rPr sz="2400" b="0" spc="-290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sz="2400" b="0" spc="-204" dirty="0">
                <a:solidFill>
                  <a:srgbClr val="2CA1BE"/>
                </a:solidFill>
                <a:latin typeface="Verdana"/>
                <a:cs typeface="Verdana"/>
              </a:rPr>
              <a:t>1995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6215" y="1755567"/>
            <a:ext cx="8380764" cy="4515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8927" y="6180284"/>
            <a:ext cx="2099310" cy="301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135"/>
              </a:spcBef>
              <a:tabLst>
                <a:tab pos="1852295" algn="l"/>
              </a:tabLst>
            </a:pPr>
            <a:r>
              <a:rPr sz="900" spc="55" dirty="0">
                <a:solidFill>
                  <a:srgbClr val="888888"/>
                </a:solidFill>
                <a:latin typeface="Times New Roman"/>
                <a:cs typeface="Times New Roman"/>
              </a:rPr>
              <a:t>M</a:t>
            </a: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</a:rPr>
              <a:t>A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RT,</a:t>
            </a:r>
            <a:r>
              <a:rPr sz="900" spc="-1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888888"/>
                </a:solidFill>
                <a:latin typeface="Times New Roman"/>
                <a:cs typeface="Times New Roman"/>
              </a:rPr>
              <a:t>U</a:t>
            </a:r>
            <a:r>
              <a:rPr sz="900" spc="-5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900" spc="35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900" spc="1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888888"/>
                </a:solidFill>
                <a:latin typeface="Times New Roman"/>
                <a:cs typeface="Times New Roman"/>
              </a:rPr>
              <a:t>497197</a:t>
            </a:r>
            <a:r>
              <a:rPr sz="900" dirty="0">
                <a:solidFill>
                  <a:srgbClr val="888888"/>
                </a:solidFill>
                <a:latin typeface="Times New Roman"/>
                <a:cs typeface="Times New Roman"/>
              </a:rPr>
              <a:t>0	</a:t>
            </a:r>
            <a:r>
              <a:rPr sz="1350" spc="7" baseline="24691" dirty="0">
                <a:solidFill>
                  <a:srgbClr val="2CA1BE"/>
                </a:solidFill>
                <a:latin typeface="Times New Roman"/>
                <a:cs typeface="Times New Roman"/>
              </a:rPr>
              <a:t>8/</a:t>
            </a:r>
            <a:r>
              <a:rPr sz="1350" spc="37" baseline="24691" dirty="0">
                <a:solidFill>
                  <a:srgbClr val="2CA1BE"/>
                </a:solidFill>
                <a:latin typeface="Times New Roman"/>
                <a:cs typeface="Times New Roman"/>
              </a:rPr>
              <a:t>9</a:t>
            </a:r>
            <a:r>
              <a:rPr sz="1350" spc="15" baseline="24691" dirty="0">
                <a:solidFill>
                  <a:srgbClr val="2CA1BE"/>
                </a:solidFill>
                <a:latin typeface="Times New Roman"/>
                <a:cs typeface="Times New Roman"/>
              </a:rPr>
              <a:t>/2</a:t>
            </a:r>
            <a:endParaRPr sz="1350" baseline="2469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900" spc="40" dirty="0">
                <a:solidFill>
                  <a:srgbClr val="888888"/>
                </a:solidFill>
                <a:latin typeface="Times New Roman"/>
                <a:cs typeface="Times New Roman"/>
                <a:hlinkClick r:id="rId2"/>
              </a:rPr>
              <a:t>www.medicalartcenter.com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5618" y="6136944"/>
            <a:ext cx="198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01</a:t>
            </a: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6363" y="504444"/>
            <a:ext cx="8305800" cy="603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4829" y="706577"/>
            <a:ext cx="34848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785" dirty="0">
                <a:solidFill>
                  <a:srgbClr val="001F5F"/>
                </a:solidFill>
              </a:rPr>
              <a:t>OVERVIEW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374394" y="1712493"/>
            <a:ext cx="7232650" cy="411352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100" dirty="0">
                <a:solidFill>
                  <a:srgbClr val="052229"/>
                </a:solidFill>
                <a:latin typeface="Times New Roman"/>
                <a:cs typeface="Times New Roman"/>
              </a:rPr>
              <a:t>LANDMARK </a:t>
            </a:r>
            <a:r>
              <a:rPr sz="2800" b="1" dirty="0">
                <a:solidFill>
                  <a:srgbClr val="052229"/>
                </a:solidFill>
                <a:latin typeface="Times New Roman"/>
                <a:cs typeface="Times New Roman"/>
              </a:rPr>
              <a:t>OF</a:t>
            </a:r>
            <a:r>
              <a:rPr sz="2800" b="1" spc="-6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52229"/>
                </a:solidFill>
                <a:latin typeface="Times New Roman"/>
                <a:cs typeface="Times New Roman"/>
              </a:rPr>
              <a:t>ART/IVF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INDICATIONS </a:t>
            </a:r>
            <a:r>
              <a:rPr sz="2800" b="1" spc="-10" dirty="0">
                <a:solidFill>
                  <a:srgbClr val="052229"/>
                </a:solidFill>
                <a:latin typeface="Times New Roman"/>
                <a:cs typeface="Times New Roman"/>
              </a:rPr>
              <a:t>FOR</a:t>
            </a:r>
            <a:r>
              <a:rPr sz="2800" b="1" spc="-7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PGD/PGS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20" dirty="0">
                <a:solidFill>
                  <a:srgbClr val="052229"/>
                </a:solidFill>
                <a:latin typeface="Times New Roman"/>
                <a:cs typeface="Times New Roman"/>
              </a:rPr>
              <a:t>STEPS </a:t>
            </a:r>
            <a:r>
              <a:rPr sz="2800" b="1" spc="80" dirty="0">
                <a:solidFill>
                  <a:srgbClr val="052229"/>
                </a:solidFill>
                <a:latin typeface="Times New Roman"/>
                <a:cs typeface="Times New Roman"/>
              </a:rPr>
              <a:t>LEADING </a:t>
            </a:r>
            <a:r>
              <a:rPr sz="2800" b="1" spc="70" dirty="0">
                <a:solidFill>
                  <a:srgbClr val="052229"/>
                </a:solidFill>
                <a:latin typeface="Times New Roman"/>
                <a:cs typeface="Times New Roman"/>
              </a:rPr>
              <a:t>TO</a:t>
            </a:r>
            <a:r>
              <a:rPr sz="2800" b="1" spc="-5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PGD/PGS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15" dirty="0">
                <a:solidFill>
                  <a:srgbClr val="052229"/>
                </a:solidFill>
                <a:latin typeface="Times New Roman"/>
                <a:cs typeface="Times New Roman"/>
              </a:rPr>
              <a:t>BIOPSY </a:t>
            </a:r>
            <a:r>
              <a:rPr sz="2800" b="1" spc="50" dirty="0">
                <a:solidFill>
                  <a:srgbClr val="052229"/>
                </a:solidFill>
                <a:latin typeface="Times New Roman"/>
                <a:cs typeface="Times New Roman"/>
              </a:rPr>
              <a:t>TECHNIQUES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70" dirty="0">
                <a:solidFill>
                  <a:srgbClr val="052229"/>
                </a:solidFill>
                <a:latin typeface="Times New Roman"/>
                <a:cs typeface="Times New Roman"/>
              </a:rPr>
              <a:t>ADVANTAGES </a:t>
            </a:r>
            <a:r>
              <a:rPr sz="2800" b="1" spc="254" dirty="0">
                <a:solidFill>
                  <a:srgbClr val="052229"/>
                </a:solidFill>
                <a:latin typeface="Times New Roman"/>
                <a:cs typeface="Times New Roman"/>
              </a:rPr>
              <a:t>AND</a:t>
            </a:r>
            <a:r>
              <a:rPr sz="2800" b="1" spc="-8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2800" b="1" spc="85" dirty="0">
                <a:solidFill>
                  <a:srgbClr val="052229"/>
                </a:solid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-45" dirty="0">
                <a:solidFill>
                  <a:srgbClr val="052229"/>
                </a:solidFill>
                <a:latin typeface="Times New Roman"/>
                <a:cs typeface="Times New Roman"/>
              </a:rPr>
              <a:t>REVIEW </a:t>
            </a:r>
            <a:r>
              <a:rPr sz="2800" b="1" dirty="0">
                <a:solidFill>
                  <a:srgbClr val="052229"/>
                </a:solidFill>
                <a:latin typeface="Times New Roman"/>
                <a:cs typeface="Times New Roman"/>
              </a:rPr>
              <a:t>OF </a:t>
            </a:r>
            <a:r>
              <a:rPr sz="2800" b="1" spc="-15" dirty="0">
                <a:solidFill>
                  <a:srgbClr val="052229"/>
                </a:solidFill>
                <a:latin typeface="Times New Roman"/>
                <a:cs typeface="Times New Roman"/>
              </a:rPr>
              <a:t>RECENT</a:t>
            </a:r>
            <a:r>
              <a:rPr sz="2800" b="1" spc="9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052229"/>
                </a:solidFill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sz="2800" b="1" spc="80" dirty="0">
                <a:solidFill>
                  <a:srgbClr val="052229"/>
                </a:solidFill>
                <a:latin typeface="Times New Roman"/>
                <a:cs typeface="Times New Roman"/>
              </a:rPr>
              <a:t>SUMMARY/CONCLUSION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742" y="61369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433" y="635253"/>
            <a:ext cx="76879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215" marR="5080" indent="-3105150">
              <a:lnSpc>
                <a:spcPct val="100000"/>
              </a:lnSpc>
              <a:spcBef>
                <a:spcPts val="100"/>
              </a:spcBef>
            </a:pPr>
            <a:r>
              <a:rPr spc="-325" dirty="0">
                <a:solidFill>
                  <a:srgbClr val="2CA1BE"/>
                </a:solidFill>
              </a:rPr>
              <a:t>Ultrasound-guided </a:t>
            </a:r>
            <a:r>
              <a:rPr spc="-375" dirty="0">
                <a:solidFill>
                  <a:srgbClr val="2CA1BE"/>
                </a:solidFill>
              </a:rPr>
              <a:t>Embryo </a:t>
            </a:r>
            <a:r>
              <a:rPr spc="-430" dirty="0">
                <a:solidFill>
                  <a:srgbClr val="2CA1BE"/>
                </a:solidFill>
              </a:rPr>
              <a:t>transfer  </a:t>
            </a:r>
            <a:r>
              <a:rPr spc="-540" dirty="0">
                <a:solidFill>
                  <a:srgbClr val="2CA1BE"/>
                </a:solidFill>
              </a:rPr>
              <a:t>(UGET)</a:t>
            </a:r>
          </a:p>
        </p:txBody>
      </p:sp>
      <p:sp>
        <p:nvSpPr>
          <p:cNvPr id="3" name="object 3"/>
          <p:cNvSpPr/>
          <p:nvPr/>
        </p:nvSpPr>
        <p:spPr>
          <a:xfrm>
            <a:off x="544068" y="1684020"/>
            <a:ext cx="8077200" cy="438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49000" y="5590031"/>
            <a:ext cx="1142999" cy="1267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1327"/>
            <a:ext cx="9802495" cy="557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0" marR="481330" indent="-1777364">
              <a:lnSpc>
                <a:spcPct val="100000"/>
              </a:lnSpc>
              <a:spcBef>
                <a:spcPts val="100"/>
              </a:spcBef>
            </a:pPr>
            <a:r>
              <a:rPr sz="3200" b="1" spc="-434" dirty="0">
                <a:latin typeface="Verdana"/>
                <a:cs typeface="Verdana"/>
              </a:rPr>
              <a:t>DEVELOPMENT </a:t>
            </a:r>
            <a:r>
              <a:rPr sz="3200" b="1" spc="-290" dirty="0">
                <a:latin typeface="Verdana"/>
                <a:cs typeface="Verdana"/>
              </a:rPr>
              <a:t>OF </a:t>
            </a:r>
            <a:r>
              <a:rPr sz="3200" b="1" spc="-535" dirty="0">
                <a:latin typeface="Verdana"/>
                <a:cs typeface="Verdana"/>
              </a:rPr>
              <a:t>ART </a:t>
            </a:r>
            <a:r>
              <a:rPr sz="3200" b="1" spc="-185" dirty="0">
                <a:latin typeface="Verdana"/>
                <a:cs typeface="Verdana"/>
              </a:rPr>
              <a:t>GAVE </a:t>
            </a:r>
            <a:r>
              <a:rPr sz="3200" b="1" spc="-509" dirty="0">
                <a:latin typeface="Verdana"/>
                <a:cs typeface="Verdana"/>
              </a:rPr>
              <a:t>OPPORTUNITY  </a:t>
            </a:r>
            <a:r>
              <a:rPr sz="3200" b="1" spc="-405" dirty="0">
                <a:latin typeface="Verdana"/>
                <a:cs typeface="Verdana"/>
              </a:rPr>
              <a:t>FOR </a:t>
            </a:r>
            <a:r>
              <a:rPr sz="3200" b="1" spc="-320" dirty="0">
                <a:latin typeface="Verdana"/>
                <a:cs typeface="Verdana"/>
              </a:rPr>
              <a:t>PGD: </a:t>
            </a:r>
            <a:r>
              <a:rPr sz="3200" b="1" spc="-545" dirty="0">
                <a:latin typeface="Verdana"/>
                <a:cs typeface="Verdana"/>
              </a:rPr>
              <a:t>WHAT </a:t>
            </a:r>
            <a:r>
              <a:rPr sz="3200" b="1" spc="-730" dirty="0">
                <a:latin typeface="Verdana"/>
                <a:cs typeface="Verdana"/>
              </a:rPr>
              <a:t>IS</a:t>
            </a:r>
            <a:r>
              <a:rPr sz="3200" b="1" spc="-484" dirty="0">
                <a:latin typeface="Verdana"/>
                <a:cs typeface="Verdana"/>
              </a:rPr>
              <a:t> </a:t>
            </a:r>
            <a:r>
              <a:rPr sz="3200" b="1" spc="-270" dirty="0">
                <a:latin typeface="Verdana"/>
                <a:cs typeface="Verdana"/>
              </a:rPr>
              <a:t>PGD?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Pre-implantation</a:t>
            </a:r>
            <a:r>
              <a:rPr sz="32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Genetic</a:t>
            </a:r>
            <a:r>
              <a:rPr sz="3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70" dirty="0">
                <a:solidFill>
                  <a:srgbClr val="404040"/>
                </a:solidFill>
                <a:latin typeface="Times New Roman"/>
                <a:cs typeface="Times New Roman"/>
              </a:rPr>
              <a:t>Diagnosis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3200" b="1" spc="100" dirty="0">
                <a:solidFill>
                  <a:srgbClr val="2CA1BE"/>
                </a:solidFill>
                <a:latin typeface="Times New Roman"/>
                <a:cs typeface="Times New Roman"/>
              </a:rPr>
              <a:t>PGD</a:t>
            </a:r>
            <a:r>
              <a:rPr sz="3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60"/>
              </a:lnSpc>
              <a:tabLst>
                <a:tab pos="2408555" algn="l"/>
                <a:tab pos="4180840" algn="l"/>
                <a:tab pos="5883275" algn="l"/>
                <a:tab pos="6709409" algn="l"/>
                <a:tab pos="8459470" algn="l"/>
              </a:tabLst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-29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ar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2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32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190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200" b="1" spc="15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b="1" spc="16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etic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32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est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204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b="1" spc="145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185" dirty="0">
                <a:solidFill>
                  <a:srgbClr val="404040"/>
                </a:solidFill>
                <a:latin typeface="Times New Roman"/>
                <a:cs typeface="Times New Roman"/>
              </a:rPr>
              <a:t>kn</a:t>
            </a:r>
            <a:r>
              <a:rPr sz="3200" b="1" spc="14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b="1" spc="265" dirty="0">
                <a:solidFill>
                  <a:srgbClr val="404040"/>
                </a:solidFill>
                <a:latin typeface="Times New Roman"/>
                <a:cs typeface="Times New Roman"/>
              </a:rPr>
              <a:t>wn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3200" b="1" spc="16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200" b="1" spc="185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32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tic  </a:t>
            </a:r>
            <a:r>
              <a:rPr sz="32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abnormality 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32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3200" b="1" spc="-3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couple: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Single</a:t>
            </a:r>
            <a:r>
              <a:rPr sz="3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80" dirty="0">
                <a:solidFill>
                  <a:srgbClr val="404040"/>
                </a:solidFill>
                <a:latin typeface="Times New Roman"/>
                <a:cs typeface="Times New Roman"/>
              </a:rPr>
              <a:t>gene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disorder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45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Structural </a:t>
            </a:r>
            <a:r>
              <a:rPr sz="32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chromosomal </a:t>
            </a:r>
            <a:r>
              <a:rPr sz="32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abnormality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9564" y="5768339"/>
            <a:ext cx="1202435" cy="108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635" y="633729"/>
            <a:ext cx="4933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5" dirty="0"/>
              <a:t>LANDMARKS </a:t>
            </a:r>
            <a:r>
              <a:rPr sz="4000" spc="-750" dirty="0"/>
              <a:t>IN</a:t>
            </a:r>
            <a:r>
              <a:rPr sz="4000" spc="-635" dirty="0"/>
              <a:t> </a:t>
            </a:r>
            <a:r>
              <a:rPr sz="4000" spc="-375" dirty="0"/>
              <a:t>PGD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-151384" y="1744726"/>
            <a:ext cx="10291445" cy="434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31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Jacobson 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CB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&amp; 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Barter </a:t>
            </a:r>
            <a:r>
              <a:rPr sz="32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RH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1960 - </a:t>
            </a:r>
            <a:r>
              <a:rPr sz="32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3150" b="1" spc="67" baseline="25132" dirty="0">
                <a:solidFill>
                  <a:srgbClr val="404040"/>
                </a:solidFill>
                <a:latin typeface="Times New Roman"/>
                <a:cs typeface="Times New Roman"/>
              </a:rPr>
              <a:t>st </a:t>
            </a:r>
            <a:r>
              <a:rPr sz="32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prenatal </a:t>
            </a:r>
            <a:r>
              <a:rPr sz="3200" b="1" spc="-455" dirty="0">
                <a:solidFill>
                  <a:srgbClr val="404040"/>
                </a:solidFill>
                <a:latin typeface="Times New Roman"/>
                <a:cs typeface="Times New Roman"/>
              </a:rPr>
              <a:t>diagnosis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Saiki</a:t>
            </a:r>
            <a:r>
              <a:rPr sz="32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3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1985</a:t>
            </a:r>
            <a:r>
              <a:rPr sz="32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PCR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imes New Roman"/>
              <a:cs typeface="Times New Roman"/>
            </a:endParaRPr>
          </a:p>
          <a:p>
            <a:pPr marL="355600" marR="372110" indent="-342900">
              <a:lnSpc>
                <a:spcPts val="3460"/>
              </a:lnSpc>
              <a:spcBef>
                <a:spcPts val="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32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Alan </a:t>
            </a:r>
            <a:r>
              <a:rPr sz="32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Handyside </a:t>
            </a:r>
            <a:r>
              <a:rPr sz="32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3200" b="1" spc="55" dirty="0">
                <a:solidFill>
                  <a:srgbClr val="404040"/>
                </a:solidFill>
                <a:latin typeface="Times New Roman"/>
                <a:cs typeface="Times New Roman"/>
              </a:rPr>
              <a:t>Robert </a:t>
            </a:r>
            <a:r>
              <a:rPr sz="32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Winston </a:t>
            </a:r>
            <a:r>
              <a:rPr sz="32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1989– </a:t>
            </a:r>
            <a:r>
              <a:rPr sz="3200" b="1" spc="-635" dirty="0">
                <a:solidFill>
                  <a:srgbClr val="404040"/>
                </a:solidFill>
                <a:latin typeface="Times New Roman"/>
                <a:cs typeface="Times New Roman"/>
              </a:rPr>
              <a:t>Embryo  </a:t>
            </a:r>
            <a:r>
              <a:rPr sz="3200" b="1" spc="140" dirty="0">
                <a:solidFill>
                  <a:srgbClr val="404040"/>
                </a:solidFill>
                <a:latin typeface="Times New Roman"/>
                <a:cs typeface="Times New Roman"/>
              </a:rPr>
              <a:t>Biopsy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Verlinsky</a:t>
            </a:r>
            <a:r>
              <a:rPr sz="32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-175" dirty="0">
                <a:solidFill>
                  <a:srgbClr val="404040"/>
                </a:solidFill>
                <a:latin typeface="Times New Roman"/>
                <a:cs typeface="Times New Roman"/>
              </a:rPr>
              <a:t>Y</a:t>
            </a:r>
            <a:r>
              <a:rPr sz="32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et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1999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32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Polar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75" dirty="0">
                <a:solidFill>
                  <a:srgbClr val="404040"/>
                </a:solidFill>
                <a:latin typeface="Times New Roman"/>
                <a:cs typeface="Times New Roman"/>
              </a:rPr>
              <a:t>body</a:t>
            </a:r>
            <a:r>
              <a:rPr sz="32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89564" y="5768339"/>
            <a:ext cx="1202435" cy="108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6647" y="211328"/>
            <a:ext cx="444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LANDMARKS </a:t>
            </a:r>
            <a:r>
              <a:rPr spc="-675" dirty="0"/>
              <a:t>IN</a:t>
            </a:r>
            <a:r>
              <a:rPr spc="-625" dirty="0"/>
              <a:t> </a:t>
            </a:r>
            <a:r>
              <a:rPr spc="-335" dirty="0"/>
              <a:t>PGD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0" y="1198244"/>
            <a:ext cx="9875520" cy="4671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tabLst>
                <a:tab pos="6249035" algn="l"/>
              </a:tabLst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1990: </a:t>
            </a:r>
            <a:r>
              <a:rPr sz="2800" spc="75" dirty="0">
                <a:solidFill>
                  <a:srgbClr val="404040"/>
                </a:solidFill>
                <a:latin typeface="Times New Roman"/>
                <a:cs typeface="Times New Roman"/>
              </a:rPr>
              <a:t>Sexing </a:t>
            </a:r>
            <a:r>
              <a:rPr sz="2800" spc="250" dirty="0">
                <a:solidFill>
                  <a:srgbClr val="404040"/>
                </a:solidFill>
                <a:latin typeface="Times New Roman"/>
                <a:cs typeface="Times New Roman"/>
              </a:rPr>
              <a:t>Human </a:t>
            </a:r>
            <a:r>
              <a:rPr sz="2800" spc="145" dirty="0">
                <a:solidFill>
                  <a:srgbClr val="404040"/>
                </a:solidFill>
                <a:latin typeface="Times New Roman"/>
                <a:cs typeface="Times New Roman"/>
              </a:rPr>
              <a:t>Preimplantation </a:t>
            </a:r>
            <a:r>
              <a:rPr sz="2800" spc="120" dirty="0">
                <a:solidFill>
                  <a:srgbClr val="404040"/>
                </a:solidFill>
                <a:latin typeface="Times New Roman"/>
                <a:cs typeface="Times New Roman"/>
              </a:rPr>
              <a:t>Embryo,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&amp;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Polar </a:t>
            </a:r>
            <a:r>
              <a:rPr sz="2800" spc="-500" dirty="0">
                <a:solidFill>
                  <a:srgbClr val="404040"/>
                </a:solidFill>
                <a:latin typeface="Times New Roman"/>
                <a:cs typeface="Times New Roman"/>
              </a:rPr>
              <a:t>Body  </a:t>
            </a:r>
            <a:r>
              <a:rPr sz="2800" spc="114" dirty="0">
                <a:solidFill>
                  <a:srgbClr val="404040"/>
                </a:solidFill>
                <a:latin typeface="Times New Roman"/>
                <a:cs typeface="Times New Roman"/>
              </a:rPr>
              <a:t>Analysis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spc="145" dirty="0">
                <a:solidFill>
                  <a:srgbClr val="404040"/>
                </a:solidFill>
                <a:latin typeface="Times New Roman"/>
                <a:cs typeface="Times New Roman"/>
              </a:rPr>
              <a:t>Mendelian 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Disease;</a:t>
            </a:r>
            <a:r>
              <a:rPr sz="2800" spc="-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775" spc="82" baseline="25525" dirty="0">
                <a:solidFill>
                  <a:srgbClr val="FF0000"/>
                </a:solidFill>
                <a:latin typeface="Times New Roman"/>
                <a:cs typeface="Times New Roman"/>
              </a:rPr>
              <a:t>st	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PGD </a:t>
            </a:r>
            <a:r>
              <a:rPr sz="2800" spc="70" dirty="0">
                <a:solidFill>
                  <a:srgbClr val="404040"/>
                </a:solidFill>
                <a:latin typeface="Times New Roman"/>
                <a:cs typeface="Times New Roman"/>
              </a:rPr>
              <a:t>Baby </a:t>
            </a:r>
            <a:r>
              <a:rPr sz="2800" spc="90" dirty="0">
                <a:solidFill>
                  <a:srgbClr val="404040"/>
                </a:solidFill>
                <a:latin typeface="Times New Roman"/>
                <a:cs typeface="Times New Roman"/>
              </a:rPr>
              <a:t>Born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(Alan  </a:t>
            </a:r>
            <a:r>
              <a:rPr sz="2800" spc="165" dirty="0">
                <a:solidFill>
                  <a:srgbClr val="404040"/>
                </a:solidFill>
                <a:latin typeface="Times New Roman"/>
                <a:cs typeface="Times New Roman"/>
              </a:rPr>
              <a:t>group)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250" spc="10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1993: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FISH</a:t>
            </a:r>
            <a:r>
              <a:rPr sz="28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404040"/>
                </a:solidFill>
                <a:latin typeface="Times New Roman"/>
                <a:cs typeface="Times New Roman"/>
              </a:rPr>
              <a:t>Analysis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404040"/>
                </a:solidFill>
                <a:latin typeface="Times New Roman"/>
                <a:cs typeface="Times New Roman"/>
              </a:rPr>
              <a:t>Sexing</a:t>
            </a:r>
            <a:r>
              <a:rPr sz="2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229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PGD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Aneuploidies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1996: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PGD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spc="160" dirty="0">
                <a:solidFill>
                  <a:srgbClr val="404040"/>
                </a:solidFill>
                <a:latin typeface="Times New Roman"/>
                <a:cs typeface="Times New Roman"/>
              </a:rPr>
              <a:t>Chromosomal</a:t>
            </a:r>
            <a:r>
              <a:rPr sz="2800" spc="-4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Translocations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355600" marR="240665" indent="-342900">
              <a:lnSpc>
                <a:spcPts val="3030"/>
              </a:lnSpc>
              <a:spcBef>
                <a:spcPts val="173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1999: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PGD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Late </a:t>
            </a:r>
            <a:r>
              <a:rPr sz="2800" spc="145" dirty="0">
                <a:solidFill>
                  <a:srgbClr val="404040"/>
                </a:solidFill>
                <a:latin typeface="Times New Roman"/>
                <a:cs typeface="Times New Roman"/>
              </a:rPr>
              <a:t>Onset </a:t>
            </a:r>
            <a:r>
              <a:rPr sz="2800" spc="195" dirty="0">
                <a:solidFill>
                  <a:srgbClr val="404040"/>
                </a:solidFill>
                <a:latin typeface="Times New Roman"/>
                <a:cs typeface="Times New Roman"/>
              </a:rPr>
              <a:t>Common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Disorders </a:t>
            </a:r>
            <a:r>
              <a:rPr sz="2800" spc="175" dirty="0">
                <a:solidFill>
                  <a:srgbClr val="404040"/>
                </a:solidFill>
                <a:latin typeface="Times New Roman"/>
                <a:cs typeface="Times New Roman"/>
              </a:rPr>
              <a:t>with  </a:t>
            </a:r>
            <a:r>
              <a:rPr sz="2800" spc="30" dirty="0">
                <a:solidFill>
                  <a:srgbClr val="404040"/>
                </a:solidFill>
                <a:latin typeface="Times New Roman"/>
                <a:cs typeface="Times New Roman"/>
              </a:rPr>
              <a:t>Genetic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Predisposition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31652" y="5714999"/>
            <a:ext cx="1260347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936346"/>
            <a:ext cx="8358505" cy="4797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9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3200" b="1" spc="-465" dirty="0">
                <a:solidFill>
                  <a:srgbClr val="404040"/>
                </a:solidFill>
                <a:latin typeface="Verdana"/>
                <a:cs typeface="Verdana"/>
              </a:rPr>
              <a:t>2000: </a:t>
            </a:r>
            <a:r>
              <a:rPr sz="3200" b="1" spc="-300" dirty="0">
                <a:solidFill>
                  <a:srgbClr val="404040"/>
                </a:solidFill>
                <a:latin typeface="Verdana"/>
                <a:cs typeface="Verdana"/>
              </a:rPr>
              <a:t>Pre-implantation human </a:t>
            </a:r>
            <a:r>
              <a:rPr sz="3200" b="1" spc="-900" dirty="0">
                <a:solidFill>
                  <a:srgbClr val="404040"/>
                </a:solidFill>
                <a:latin typeface="Verdana"/>
                <a:cs typeface="Verdana"/>
              </a:rPr>
              <a:t>leukocyte  </a:t>
            </a:r>
            <a:r>
              <a:rPr sz="3200" b="1" spc="-260" dirty="0">
                <a:solidFill>
                  <a:srgbClr val="404040"/>
                </a:solidFill>
                <a:latin typeface="Verdana"/>
                <a:cs typeface="Verdana"/>
              </a:rPr>
              <a:t>antigen </a:t>
            </a:r>
            <a:r>
              <a:rPr sz="3200" b="1" spc="-459" dirty="0">
                <a:solidFill>
                  <a:srgbClr val="404040"/>
                </a:solidFill>
                <a:latin typeface="Verdana"/>
                <a:cs typeface="Verdana"/>
              </a:rPr>
              <a:t>(HLA)</a:t>
            </a:r>
            <a:r>
              <a:rPr sz="3200" b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335" dirty="0">
                <a:solidFill>
                  <a:srgbClr val="404040"/>
                </a:solidFill>
                <a:latin typeface="Verdana"/>
                <a:cs typeface="Verdana"/>
              </a:rPr>
              <a:t>Typing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20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3200" b="1" spc="-465" dirty="0">
                <a:solidFill>
                  <a:srgbClr val="404040"/>
                </a:solidFill>
                <a:latin typeface="Verdana"/>
                <a:cs typeface="Verdana"/>
              </a:rPr>
              <a:t>2002: </a:t>
            </a:r>
            <a:r>
              <a:rPr sz="3200" b="1" spc="-370" dirty="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r>
              <a:rPr sz="3150" b="1" spc="-555" baseline="25132" dirty="0">
                <a:solidFill>
                  <a:srgbClr val="404040"/>
                </a:solidFill>
                <a:latin typeface="Verdana"/>
                <a:cs typeface="Verdana"/>
              </a:rPr>
              <a:t>st</a:t>
            </a:r>
            <a:r>
              <a:rPr sz="3150" b="1" spc="-37" baseline="25132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340" dirty="0">
                <a:solidFill>
                  <a:srgbClr val="404040"/>
                </a:solidFill>
                <a:latin typeface="Verdana"/>
                <a:cs typeface="Verdana"/>
              </a:rPr>
              <a:t>Thousand </a:t>
            </a:r>
            <a:r>
              <a:rPr sz="3200" b="1" spc="-295" dirty="0">
                <a:solidFill>
                  <a:srgbClr val="404040"/>
                </a:solidFill>
                <a:latin typeface="Verdana"/>
                <a:cs typeface="Verdana"/>
              </a:rPr>
              <a:t>PGD </a:t>
            </a:r>
            <a:r>
              <a:rPr sz="3200" b="1" spc="-275" dirty="0">
                <a:solidFill>
                  <a:srgbClr val="404040"/>
                </a:solidFill>
                <a:latin typeface="Verdana"/>
                <a:cs typeface="Verdana"/>
              </a:rPr>
              <a:t>Babies</a:t>
            </a:r>
            <a:r>
              <a:rPr sz="3200" b="1" spc="-5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420" dirty="0">
                <a:solidFill>
                  <a:srgbClr val="404040"/>
                </a:solidFill>
                <a:latin typeface="Verdana"/>
                <a:cs typeface="Verdana"/>
              </a:rPr>
              <a:t>Born</a:t>
            </a:r>
            <a:endParaRPr sz="3200">
              <a:latin typeface="Verdana"/>
              <a:cs typeface="Verdana"/>
            </a:endParaRPr>
          </a:p>
          <a:p>
            <a:pPr marL="355600" marR="1095375" indent="-342900">
              <a:lnSpc>
                <a:spcPct val="150000"/>
              </a:lnSpc>
              <a:spcBef>
                <a:spcPts val="1010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3200" b="1" spc="-484" dirty="0">
                <a:solidFill>
                  <a:srgbClr val="404040"/>
                </a:solidFill>
                <a:latin typeface="Verdana"/>
                <a:cs typeface="Verdana"/>
              </a:rPr>
              <a:t>2002 </a:t>
            </a:r>
            <a:r>
              <a:rPr sz="3200" b="1" spc="-340" dirty="0">
                <a:solidFill>
                  <a:srgbClr val="404040"/>
                </a:solidFill>
                <a:latin typeface="Verdana"/>
                <a:cs typeface="Verdana"/>
              </a:rPr>
              <a:t>onwards: </a:t>
            </a:r>
            <a:r>
              <a:rPr sz="3200" b="1" spc="-190" dirty="0">
                <a:solidFill>
                  <a:srgbClr val="404040"/>
                </a:solidFill>
                <a:latin typeface="Verdana"/>
                <a:cs typeface="Verdana"/>
              </a:rPr>
              <a:t>Many</a:t>
            </a:r>
            <a:r>
              <a:rPr sz="3200" b="1" spc="-4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245" dirty="0">
                <a:solidFill>
                  <a:srgbClr val="404040"/>
                </a:solidFill>
                <a:latin typeface="Verdana"/>
                <a:cs typeface="Verdana"/>
              </a:rPr>
              <a:t>technological  </a:t>
            </a:r>
            <a:r>
              <a:rPr sz="3200" b="1" spc="-250" dirty="0">
                <a:solidFill>
                  <a:srgbClr val="404040"/>
                </a:solidFill>
                <a:latin typeface="Verdana"/>
                <a:cs typeface="Verdana"/>
              </a:rPr>
              <a:t>developments </a:t>
            </a:r>
            <a:r>
              <a:rPr sz="3200" b="1" spc="-125" dirty="0">
                <a:solidFill>
                  <a:srgbClr val="404040"/>
                </a:solidFill>
                <a:latin typeface="Verdana"/>
                <a:cs typeface="Verdana"/>
              </a:rPr>
              <a:t>CGH, </a:t>
            </a:r>
            <a:r>
              <a:rPr sz="3200" b="1" spc="-105" dirty="0">
                <a:solidFill>
                  <a:srgbClr val="404040"/>
                </a:solidFill>
                <a:latin typeface="Verdana"/>
                <a:cs typeface="Verdana"/>
              </a:rPr>
              <a:t>aCGH,</a:t>
            </a:r>
            <a:r>
              <a:rPr sz="3200" b="1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290" dirty="0">
                <a:solidFill>
                  <a:srgbClr val="404040"/>
                </a:solidFill>
                <a:latin typeface="Verdana"/>
                <a:cs typeface="Verdana"/>
              </a:rPr>
              <a:t>NGS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3200" b="1" spc="-465" dirty="0">
                <a:solidFill>
                  <a:srgbClr val="404040"/>
                </a:solidFill>
                <a:latin typeface="Verdana"/>
                <a:cs typeface="Verdana"/>
              </a:rPr>
              <a:t>2010: </a:t>
            </a:r>
            <a:r>
              <a:rPr sz="3200" b="1" spc="-434" dirty="0">
                <a:solidFill>
                  <a:srgbClr val="404040"/>
                </a:solidFill>
                <a:latin typeface="Verdana"/>
                <a:cs typeface="Verdana"/>
              </a:rPr>
              <a:t>PGT </a:t>
            </a:r>
            <a:r>
              <a:rPr sz="3200" b="1" spc="-390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3200" b="1" spc="-565" dirty="0">
                <a:solidFill>
                  <a:srgbClr val="404040"/>
                </a:solidFill>
                <a:latin typeface="Verdana"/>
                <a:cs typeface="Verdana"/>
              </a:rPr>
              <a:t>FB </a:t>
            </a:r>
            <a:r>
              <a:rPr sz="3200" b="1" spc="-585" dirty="0">
                <a:solidFill>
                  <a:srgbClr val="404040"/>
                </a:solidFill>
                <a:latin typeface="Verdana"/>
                <a:cs typeface="Verdana"/>
              </a:rPr>
              <a:t>&amp; </a:t>
            </a:r>
            <a:r>
              <a:rPr sz="3200" b="1" spc="25" dirty="0">
                <a:solidFill>
                  <a:srgbClr val="404040"/>
                </a:solidFill>
                <a:latin typeface="Verdana"/>
                <a:cs typeface="Verdana"/>
              </a:rPr>
              <a:t>CA </a:t>
            </a:r>
            <a:r>
              <a:rPr sz="3200" b="1" spc="-34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3200" b="1" spc="-7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b="1" spc="-254" dirty="0">
                <a:solidFill>
                  <a:srgbClr val="404040"/>
                </a:solidFill>
                <a:latin typeface="Verdana"/>
                <a:cs typeface="Verdana"/>
              </a:rPr>
              <a:t>Nigeria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7485" y="287528"/>
            <a:ext cx="4445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LANDMARKS </a:t>
            </a:r>
            <a:r>
              <a:rPr spc="-675" dirty="0"/>
              <a:t>IN</a:t>
            </a:r>
            <a:r>
              <a:rPr spc="-625" dirty="0"/>
              <a:t> </a:t>
            </a:r>
            <a:r>
              <a:rPr spc="-335" dirty="0"/>
              <a:t>PGD</a:t>
            </a:r>
          </a:p>
        </p:txBody>
      </p:sp>
      <p:sp>
        <p:nvSpPr>
          <p:cNvPr id="5" name="object 5"/>
          <p:cNvSpPr/>
          <p:nvPr/>
        </p:nvSpPr>
        <p:spPr>
          <a:xfrm>
            <a:off x="10966704" y="5748527"/>
            <a:ext cx="1225296" cy="1109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15" y="632205"/>
            <a:ext cx="7994015" cy="1124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b="0" spc="-540" dirty="0">
                <a:solidFill>
                  <a:srgbClr val="2CA1BE"/>
                </a:solidFill>
                <a:latin typeface="Verdana"/>
                <a:cs typeface="Verdana"/>
              </a:rPr>
              <a:t>FIRST </a:t>
            </a:r>
            <a:r>
              <a:rPr b="0" spc="-285" dirty="0">
                <a:solidFill>
                  <a:srgbClr val="2CA1BE"/>
                </a:solidFill>
                <a:latin typeface="Verdana"/>
                <a:cs typeface="Verdana"/>
              </a:rPr>
              <a:t>SUCCESSFUL </a:t>
            </a:r>
            <a:r>
              <a:rPr b="0" spc="70" dirty="0">
                <a:solidFill>
                  <a:srgbClr val="2CA1BE"/>
                </a:solidFill>
                <a:latin typeface="Verdana"/>
                <a:cs typeface="Verdana"/>
              </a:rPr>
              <a:t>PGD </a:t>
            </a:r>
            <a:r>
              <a:rPr b="0" spc="10" dirty="0">
                <a:solidFill>
                  <a:srgbClr val="2CA1BE"/>
                </a:solidFill>
                <a:latin typeface="Verdana"/>
                <a:cs typeface="Verdana"/>
              </a:rPr>
              <a:t>PREGNANCY  </a:t>
            </a:r>
            <a:r>
              <a:rPr b="0" spc="25" dirty="0">
                <a:solidFill>
                  <a:srgbClr val="2CA1BE"/>
                </a:solidFill>
                <a:latin typeface="Verdana"/>
                <a:cs typeface="Verdana"/>
              </a:rPr>
              <a:t>AND </a:t>
            </a:r>
            <a:r>
              <a:rPr b="0" spc="-409" dirty="0">
                <a:solidFill>
                  <a:srgbClr val="2CA1BE"/>
                </a:solidFill>
                <a:latin typeface="Verdana"/>
                <a:cs typeface="Verdana"/>
              </a:rPr>
              <a:t>LIVEBIRTH </a:t>
            </a:r>
            <a:r>
              <a:rPr b="0" spc="-370" dirty="0">
                <a:solidFill>
                  <a:srgbClr val="2CA1BE"/>
                </a:solidFill>
                <a:latin typeface="Verdana"/>
                <a:cs typeface="Verdana"/>
              </a:rPr>
              <a:t>IN </a:t>
            </a:r>
            <a:r>
              <a:rPr b="0" spc="-250" dirty="0">
                <a:solidFill>
                  <a:srgbClr val="2CA1BE"/>
                </a:solidFill>
                <a:latin typeface="Verdana"/>
                <a:cs typeface="Verdana"/>
              </a:rPr>
              <a:t>NIGERIA-</a:t>
            </a:r>
            <a:r>
              <a:rPr b="0" spc="-380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spc="-545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1828800"/>
            <a:ext cx="8577072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22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2" y="5183251"/>
            <a:ext cx="421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10" dirty="0">
                <a:solidFill>
                  <a:srgbClr val="DA1F28"/>
                </a:solidFill>
                <a:latin typeface="Times New Roman"/>
                <a:cs typeface="Times New Roman"/>
              </a:rPr>
              <a:t>Known</a:t>
            </a:r>
            <a:r>
              <a:rPr sz="1800" spc="5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DA1F28"/>
                </a:solidFill>
                <a:latin typeface="Times New Roman"/>
                <a:cs typeface="Times New Roman"/>
              </a:rPr>
              <a:t>PCOS,</a:t>
            </a:r>
            <a:r>
              <a:rPr sz="180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145" dirty="0">
                <a:solidFill>
                  <a:srgbClr val="DA1F28"/>
                </a:solidFill>
                <a:latin typeface="Times New Roman"/>
                <a:cs typeface="Times New Roman"/>
              </a:rPr>
              <a:t>had</a:t>
            </a:r>
            <a:r>
              <a:rPr sz="180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120" dirty="0">
                <a:solidFill>
                  <a:srgbClr val="DA1F28"/>
                </a:solidFill>
                <a:latin typeface="Times New Roman"/>
                <a:cs typeface="Times New Roman"/>
              </a:rPr>
              <a:t>an</a:t>
            </a:r>
            <a:r>
              <a:rPr sz="180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DA1F28"/>
                </a:solidFill>
                <a:latin typeface="Times New Roman"/>
                <a:cs typeface="Times New Roman"/>
              </a:rPr>
              <a:t>affected</a:t>
            </a:r>
            <a:r>
              <a:rPr sz="1800" spc="-2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DA1F28"/>
                </a:solidFill>
                <a:latin typeface="Times New Roman"/>
                <a:cs typeface="Times New Roman"/>
              </a:rPr>
              <a:t>2yr</a:t>
            </a:r>
            <a:r>
              <a:rPr sz="1800" spc="-5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DA1F28"/>
                </a:solidFill>
                <a:latin typeface="Times New Roman"/>
                <a:cs typeface="Times New Roman"/>
              </a:rPr>
              <a:t>old.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2" y="5730341"/>
            <a:ext cx="675322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100" dirty="0">
                <a:solidFill>
                  <a:srgbClr val="DA1F28"/>
                </a:solidFill>
                <a:latin typeface="Times New Roman"/>
                <a:cs typeface="Times New Roman"/>
              </a:rPr>
              <a:t>Achieved </a:t>
            </a:r>
            <a:r>
              <a:rPr sz="2000" b="1" spc="60" dirty="0">
                <a:solidFill>
                  <a:srgbClr val="DA1F28"/>
                </a:solidFill>
                <a:latin typeface="Times New Roman"/>
                <a:cs typeface="Times New Roman"/>
              </a:rPr>
              <a:t>pregnancy </a:t>
            </a:r>
            <a:r>
              <a:rPr sz="2000" b="1" spc="110" dirty="0">
                <a:solidFill>
                  <a:srgbClr val="DA1F28"/>
                </a:solidFill>
                <a:latin typeface="Times New Roman"/>
                <a:cs typeface="Times New Roman"/>
              </a:rPr>
              <a:t>in </a:t>
            </a:r>
            <a:r>
              <a:rPr sz="2000" b="1" dirty="0">
                <a:solidFill>
                  <a:srgbClr val="DA1F28"/>
                </a:solidFill>
                <a:latin typeface="Times New Roman"/>
                <a:cs typeface="Times New Roman"/>
              </a:rPr>
              <a:t>2012 </a:t>
            </a:r>
            <a:r>
              <a:rPr sz="2000" b="1" spc="110" dirty="0">
                <a:solidFill>
                  <a:srgbClr val="DA1F28"/>
                </a:solidFill>
                <a:latin typeface="Times New Roman"/>
                <a:cs typeface="Times New Roman"/>
              </a:rPr>
              <a:t>in</a:t>
            </a:r>
            <a:r>
              <a:rPr sz="2000" b="1" spc="-29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DA1F28"/>
                </a:solidFill>
                <a:latin typeface="Times New Roman"/>
                <a:cs typeface="Times New Roman"/>
              </a:rPr>
              <a:t>FET </a:t>
            </a:r>
            <a:r>
              <a:rPr sz="2000" b="1" spc="55" dirty="0">
                <a:solidFill>
                  <a:srgbClr val="DA1F28"/>
                </a:solidFill>
                <a:latin typeface="Times New Roman"/>
                <a:cs typeface="Times New Roman"/>
              </a:rPr>
              <a:t>cycle</a:t>
            </a:r>
            <a:r>
              <a:rPr sz="1800" spc="55" dirty="0">
                <a:solidFill>
                  <a:srgbClr val="DA1F28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25" dirty="0">
                <a:solidFill>
                  <a:srgbClr val="DA1F28"/>
                </a:solidFill>
                <a:latin typeface="Times New Roman"/>
                <a:cs typeface="Times New Roman"/>
              </a:rPr>
              <a:t>1</a:t>
            </a:r>
            <a:r>
              <a:rPr sz="2400" b="1" spc="37" baseline="24305" dirty="0">
                <a:solidFill>
                  <a:srgbClr val="DA1F28"/>
                </a:solidFill>
                <a:latin typeface="Times New Roman"/>
                <a:cs typeface="Times New Roman"/>
              </a:rPr>
              <a:t>st </a:t>
            </a:r>
            <a:r>
              <a:rPr sz="2400" b="1" spc="95" dirty="0">
                <a:solidFill>
                  <a:srgbClr val="DA1F28"/>
                </a:solidFill>
                <a:latin typeface="Times New Roman"/>
                <a:cs typeface="Times New Roman"/>
              </a:rPr>
              <a:t>Healthy </a:t>
            </a:r>
            <a:r>
              <a:rPr sz="2400" b="1" spc="110" dirty="0">
                <a:solidFill>
                  <a:srgbClr val="DA1F28"/>
                </a:solidFill>
                <a:latin typeface="Times New Roman"/>
                <a:cs typeface="Times New Roman"/>
              </a:rPr>
              <a:t>sickle </a:t>
            </a:r>
            <a:r>
              <a:rPr sz="2400" b="1" spc="100" dirty="0">
                <a:solidFill>
                  <a:srgbClr val="DA1F28"/>
                </a:solidFill>
                <a:latin typeface="Times New Roman"/>
                <a:cs typeface="Times New Roman"/>
              </a:rPr>
              <a:t>cell </a:t>
            </a:r>
            <a:r>
              <a:rPr sz="2400" b="1" spc="65" dirty="0">
                <a:solidFill>
                  <a:srgbClr val="DA1F28"/>
                </a:solidFill>
                <a:latin typeface="Times New Roman"/>
                <a:cs typeface="Times New Roman"/>
              </a:rPr>
              <a:t>free </a:t>
            </a:r>
            <a:r>
              <a:rPr sz="2400" b="1" spc="95" dirty="0">
                <a:solidFill>
                  <a:srgbClr val="DA1F28"/>
                </a:solidFill>
                <a:latin typeface="Times New Roman"/>
                <a:cs typeface="Times New Roman"/>
              </a:rPr>
              <a:t>baby </a:t>
            </a:r>
            <a:r>
              <a:rPr sz="2400" b="1" spc="130" dirty="0">
                <a:solidFill>
                  <a:srgbClr val="DA1F28"/>
                </a:solidFill>
                <a:latin typeface="Times New Roman"/>
                <a:cs typeface="Times New Roman"/>
              </a:rPr>
              <a:t>boy</a:t>
            </a:r>
            <a:r>
              <a:rPr sz="2400" b="1" spc="-390" dirty="0">
                <a:solidFill>
                  <a:srgbClr val="DA1F28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DA1F28"/>
                </a:solidFill>
                <a:latin typeface="Times New Roman"/>
                <a:cs typeface="Times New Roman"/>
              </a:rPr>
              <a:t>after </a:t>
            </a:r>
            <a:r>
              <a:rPr sz="2400" b="1" spc="125" dirty="0">
                <a:solidFill>
                  <a:srgbClr val="DA1F28"/>
                </a:solidFill>
                <a:latin typeface="Times New Roman"/>
                <a:cs typeface="Times New Roman"/>
              </a:rPr>
              <a:t>PGD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83468" y="5762243"/>
            <a:ext cx="1208531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2642" y="243078"/>
            <a:ext cx="513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885" algn="l"/>
              </a:tabLst>
            </a:pPr>
            <a:r>
              <a:rPr sz="3600" b="1" spc="-520" dirty="0">
                <a:latin typeface="Verdana"/>
                <a:cs typeface="Verdana"/>
              </a:rPr>
              <a:t>INDICATIONS</a:t>
            </a:r>
            <a:r>
              <a:rPr sz="3600" b="1" spc="-200" dirty="0">
                <a:latin typeface="Verdana"/>
                <a:cs typeface="Verdana"/>
              </a:rPr>
              <a:t> </a:t>
            </a:r>
            <a:r>
              <a:rPr sz="3600" b="1" spc="-459" dirty="0">
                <a:latin typeface="Verdana"/>
                <a:cs typeface="Verdana"/>
              </a:rPr>
              <a:t>FOR</a:t>
            </a:r>
            <a:r>
              <a:rPr sz="3600" b="1" dirty="0">
                <a:latin typeface="Verdana"/>
                <a:cs typeface="Verdana"/>
              </a:rPr>
              <a:t>	</a:t>
            </a:r>
            <a:r>
              <a:rPr sz="3600" b="1" spc="-335" dirty="0">
                <a:latin typeface="Verdana"/>
                <a:cs typeface="Verdana"/>
              </a:rPr>
              <a:t>PGD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0" y="1165301"/>
            <a:ext cx="71735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b="0" spc="20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700" spc="200" dirty="0">
                <a:solidFill>
                  <a:srgbClr val="006FC0"/>
                </a:solidFill>
                <a:latin typeface="Times New Roman"/>
                <a:cs typeface="Times New Roman"/>
              </a:rPr>
              <a:t>Autosomal </a:t>
            </a:r>
            <a:r>
              <a:rPr sz="3700" spc="150" dirty="0">
                <a:solidFill>
                  <a:srgbClr val="006FC0"/>
                </a:solidFill>
                <a:latin typeface="Times New Roman"/>
                <a:cs typeface="Times New Roman"/>
              </a:rPr>
              <a:t>dominant</a:t>
            </a:r>
            <a:r>
              <a:rPr sz="3700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00" spc="-715" dirty="0">
                <a:solidFill>
                  <a:srgbClr val="006FC0"/>
                </a:solidFill>
                <a:latin typeface="Times New Roman"/>
                <a:cs typeface="Times New Roman"/>
              </a:rPr>
              <a:t>disorders: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" y="1804543"/>
            <a:ext cx="9603740" cy="103949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>
              <a:lnSpc>
                <a:spcPts val="3779"/>
              </a:lnSpc>
              <a:spcBef>
                <a:spcPts val="580"/>
              </a:spcBef>
            </a:pPr>
            <a:r>
              <a:rPr sz="2800" spc="32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500" b="1" spc="320" dirty="0">
                <a:solidFill>
                  <a:srgbClr val="404040"/>
                </a:solidFill>
                <a:latin typeface="Times New Roman"/>
                <a:cs typeface="Times New Roman"/>
              </a:rPr>
              <a:t>One </a:t>
            </a:r>
            <a:r>
              <a:rPr sz="3500" b="1" spc="19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5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500" b="1" spc="160" dirty="0">
                <a:solidFill>
                  <a:srgbClr val="404040"/>
                </a:solidFill>
                <a:latin typeface="Times New Roman"/>
                <a:cs typeface="Times New Roman"/>
              </a:rPr>
              <a:t>couple </a:t>
            </a:r>
            <a:r>
              <a:rPr sz="3500" b="1" spc="19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3500" b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35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carrier </a:t>
            </a:r>
            <a:r>
              <a:rPr sz="3500" b="1" spc="19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5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5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genetic  </a:t>
            </a:r>
            <a:r>
              <a:rPr sz="35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defect </a:t>
            </a:r>
            <a:r>
              <a:rPr sz="35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(e.g., </a:t>
            </a:r>
            <a:r>
              <a:rPr sz="35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Huntington </a:t>
            </a:r>
            <a:r>
              <a:rPr sz="3500" b="1" spc="190" dirty="0">
                <a:solidFill>
                  <a:srgbClr val="404040"/>
                </a:solidFill>
                <a:latin typeface="Times New Roman"/>
                <a:cs typeface="Times New Roman"/>
              </a:rPr>
              <a:t>Disease </a:t>
            </a:r>
            <a:r>
              <a:rPr sz="3500" b="1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3500" b="1" spc="-5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5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dwarfism)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0" y="4632172"/>
            <a:ext cx="9340850" cy="1754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950" spc="20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700" b="1" spc="200" dirty="0">
                <a:solidFill>
                  <a:srgbClr val="006FC0"/>
                </a:solidFill>
                <a:latin typeface="Times New Roman"/>
                <a:cs typeface="Times New Roman"/>
              </a:rPr>
              <a:t>Autosomal </a:t>
            </a:r>
            <a:r>
              <a:rPr sz="37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recessive</a:t>
            </a:r>
            <a:r>
              <a:rPr sz="3700" b="1" spc="-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7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disorders:</a:t>
            </a:r>
            <a:endParaRPr sz="3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779"/>
              </a:lnSpc>
              <a:spcBef>
                <a:spcPts val="1060"/>
              </a:spcBef>
            </a:pPr>
            <a:r>
              <a:rPr sz="2800" spc="21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500" b="1" spc="215" dirty="0">
                <a:solidFill>
                  <a:srgbClr val="404040"/>
                </a:solidFill>
                <a:latin typeface="Times New Roman"/>
                <a:cs typeface="Times New Roman"/>
              </a:rPr>
              <a:t>Both </a:t>
            </a:r>
            <a:r>
              <a:rPr sz="3500" b="1" spc="160" dirty="0">
                <a:solidFill>
                  <a:srgbClr val="404040"/>
                </a:solidFill>
                <a:latin typeface="Times New Roman"/>
                <a:cs typeface="Times New Roman"/>
              </a:rPr>
              <a:t>couple </a:t>
            </a:r>
            <a:r>
              <a:rPr sz="3500" b="1" dirty="0">
                <a:solidFill>
                  <a:srgbClr val="404040"/>
                </a:solidFill>
                <a:latin typeface="Times New Roman"/>
                <a:cs typeface="Times New Roman"/>
              </a:rPr>
              <a:t>are carriers </a:t>
            </a:r>
            <a:r>
              <a:rPr sz="3500" b="1" spc="19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5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500" b="1" spc="135" dirty="0">
                <a:solidFill>
                  <a:srgbClr val="404040"/>
                </a:solidFill>
                <a:latin typeface="Times New Roman"/>
                <a:cs typeface="Times New Roman"/>
              </a:rPr>
              <a:t>genetic  </a:t>
            </a:r>
            <a:r>
              <a:rPr sz="35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defect </a:t>
            </a:r>
            <a:r>
              <a:rPr sz="35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(e.g., </a:t>
            </a:r>
            <a:r>
              <a:rPr sz="3500" b="1" spc="160" dirty="0">
                <a:solidFill>
                  <a:srgbClr val="404040"/>
                </a:solidFill>
                <a:latin typeface="Times New Roman"/>
                <a:cs typeface="Times New Roman"/>
              </a:rPr>
              <a:t>Sickle </a:t>
            </a:r>
            <a:r>
              <a:rPr sz="3500" b="1" spc="145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3500" b="1" spc="-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500" b="1" spc="165" dirty="0">
                <a:solidFill>
                  <a:srgbClr val="404040"/>
                </a:solidFill>
                <a:latin typeface="Times New Roman"/>
                <a:cs typeface="Times New Roman"/>
              </a:rPr>
              <a:t>Disease)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72800" y="5753099"/>
            <a:ext cx="1219198" cy="110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3832" y="2798064"/>
            <a:ext cx="2456688" cy="199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045" y="247903"/>
            <a:ext cx="5260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2935" algn="l"/>
                <a:tab pos="4287520" algn="l"/>
              </a:tabLst>
            </a:pPr>
            <a:r>
              <a:rPr spc="-520" dirty="0"/>
              <a:t>INDICATIONS	</a:t>
            </a:r>
            <a:r>
              <a:rPr spc="-459" dirty="0"/>
              <a:t>FOR	</a:t>
            </a:r>
            <a:r>
              <a:rPr spc="-335" dirty="0"/>
              <a:t>PGD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785060"/>
            <a:ext cx="9689465" cy="50679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700" spc="49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700" spc="-55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400" b="1" spc="110" dirty="0">
                <a:solidFill>
                  <a:srgbClr val="006FC0"/>
                </a:solidFill>
                <a:latin typeface="Times New Roman"/>
                <a:cs typeface="Times New Roman"/>
              </a:rPr>
              <a:t>X-linked </a:t>
            </a:r>
            <a:r>
              <a:rPr sz="34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disorder:</a:t>
            </a:r>
            <a:endParaRPr sz="3400">
              <a:latin typeface="Times New Roman"/>
              <a:cs typeface="Times New Roman"/>
            </a:endParaRPr>
          </a:p>
          <a:p>
            <a:pPr marL="355600" marR="185420" indent="-342900">
              <a:lnSpc>
                <a:spcPct val="100000"/>
              </a:lnSpc>
              <a:spcBef>
                <a:spcPts val="103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One of </a:t>
            </a:r>
            <a:r>
              <a:rPr sz="28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couple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carrier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x-linked </a:t>
            </a:r>
            <a:r>
              <a:rPr sz="28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genetic  </a:t>
            </a:r>
            <a:r>
              <a:rPr sz="2800" b="1" spc="30" dirty="0">
                <a:solidFill>
                  <a:srgbClr val="404040"/>
                </a:solidFill>
                <a:latin typeface="Times New Roman"/>
                <a:cs typeface="Times New Roman"/>
              </a:rPr>
              <a:t>defect </a:t>
            </a:r>
            <a:r>
              <a:rPr sz="28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(e.g.,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Hemophilia)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2700" spc="49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700" spc="-45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400" b="1" spc="145" dirty="0">
                <a:solidFill>
                  <a:srgbClr val="006FC0"/>
                </a:solidFill>
                <a:latin typeface="Times New Roman"/>
                <a:cs typeface="Times New Roman"/>
              </a:rPr>
              <a:t>Human</a:t>
            </a:r>
            <a:r>
              <a:rPr sz="34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400" b="1" spc="140" dirty="0">
                <a:solidFill>
                  <a:srgbClr val="006FC0"/>
                </a:solidFill>
                <a:latin typeface="Times New Roman"/>
                <a:cs typeface="Times New Roman"/>
              </a:rPr>
              <a:t>leukocyte</a:t>
            </a:r>
            <a:r>
              <a:rPr sz="3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4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antigen</a:t>
            </a:r>
            <a:r>
              <a:rPr sz="3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4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(HLA)</a:t>
            </a:r>
            <a:r>
              <a:rPr sz="34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40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matching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spc="49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700" spc="-5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4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Structural </a:t>
            </a:r>
            <a:r>
              <a:rPr sz="340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chromosomal </a:t>
            </a:r>
            <a:r>
              <a:rPr sz="34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abnormality:</a:t>
            </a:r>
            <a:endParaRPr sz="3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4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One of </a:t>
            </a:r>
            <a:r>
              <a:rPr sz="28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8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couple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carrier </a:t>
            </a:r>
            <a:r>
              <a:rPr sz="2800" b="1" spc="15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8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chromosome  </a:t>
            </a:r>
            <a:r>
              <a:rPr sz="28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abnormality </a:t>
            </a:r>
            <a:r>
              <a:rPr sz="28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(translocation, </a:t>
            </a:r>
            <a:r>
              <a:rPr sz="28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inversion, </a:t>
            </a:r>
            <a:r>
              <a:rPr sz="28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deletion,</a:t>
            </a:r>
            <a:r>
              <a:rPr sz="2800" b="1" spc="-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insertion)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15471" y="5792723"/>
            <a:ext cx="1176526" cy="106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583" y="28143"/>
            <a:ext cx="8689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09" dirty="0"/>
              <a:t>PRELIMINARY </a:t>
            </a:r>
            <a:r>
              <a:rPr sz="2500" spc="-350" dirty="0"/>
              <a:t>PROCESSES </a:t>
            </a:r>
            <a:r>
              <a:rPr sz="2500" spc="-320" dirty="0"/>
              <a:t>FOR </a:t>
            </a:r>
            <a:r>
              <a:rPr sz="2500" spc="-235" dirty="0"/>
              <a:t>PGD </a:t>
            </a:r>
            <a:r>
              <a:rPr sz="2500" spc="-390" dirty="0"/>
              <a:t>(SICKLE </a:t>
            </a:r>
            <a:r>
              <a:rPr sz="2500" spc="-320" dirty="0"/>
              <a:t>CELL</a:t>
            </a:r>
            <a:r>
              <a:rPr sz="2500" spc="-575" dirty="0"/>
              <a:t> </a:t>
            </a:r>
            <a:r>
              <a:rPr sz="2500" spc="-300" dirty="0"/>
              <a:t>ANEMIA)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78739" y="981836"/>
            <a:ext cx="9892030" cy="532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215" dirty="0">
                <a:solidFill>
                  <a:srgbClr val="404040"/>
                </a:solidFill>
                <a:latin typeface="Times New Roman"/>
                <a:cs typeface="Times New Roman"/>
              </a:rPr>
              <a:t>DNA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probe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developed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couple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basis.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Buccal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swabs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obtained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couple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direct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family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members.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least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two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(2)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buccal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swabs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both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families.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One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family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member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(on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each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side)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an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C00000"/>
                </a:solidFill>
                <a:latin typeface="Times New Roman"/>
                <a:cs typeface="Times New Roman"/>
              </a:rPr>
              <a:t>AA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or </a:t>
            </a:r>
            <a:r>
              <a:rPr sz="2400" b="1" spc="130" dirty="0">
                <a:solidFill>
                  <a:srgbClr val="C00000"/>
                </a:solidFill>
                <a:latin typeface="Times New Roman"/>
                <a:cs typeface="Times New Roman"/>
              </a:rPr>
              <a:t>SS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genotype.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Standard </a:t>
            </a:r>
            <a:r>
              <a:rPr sz="2400" b="1" spc="-105" dirty="0">
                <a:solidFill>
                  <a:srgbClr val="404040"/>
                </a:solidFill>
                <a:latin typeface="Times New Roman"/>
                <a:cs typeface="Times New Roman"/>
              </a:rPr>
              <a:t>TAT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test </a:t>
            </a:r>
            <a:r>
              <a:rPr sz="24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development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b="1" spc="-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16weeks.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220" dirty="0">
                <a:solidFill>
                  <a:srgbClr val="404040"/>
                </a:solidFill>
                <a:latin typeface="Times New Roman"/>
                <a:cs typeface="Times New Roman"/>
              </a:rPr>
              <a:t>New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Ultra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PGD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6-8weeks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(Day</a:t>
            </a:r>
            <a:r>
              <a:rPr sz="2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5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biopsy).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62131" y="5743955"/>
            <a:ext cx="1229868" cy="111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9794" y="25095"/>
            <a:ext cx="6563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40" dirty="0"/>
              <a:t>PROCESSES </a:t>
            </a:r>
            <a:r>
              <a:rPr sz="3200" spc="-400" dirty="0"/>
              <a:t>INVOLVED</a:t>
            </a:r>
            <a:r>
              <a:rPr sz="3200" spc="-40" dirty="0"/>
              <a:t> </a:t>
            </a:r>
            <a:r>
              <a:rPr sz="3200" spc="-415" dirty="0"/>
              <a:t>(PGD/PGS)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-30683" y="829513"/>
            <a:ext cx="9777730" cy="577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1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8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125" dirty="0">
                <a:solidFill>
                  <a:srgbClr val="052229"/>
                </a:solidFill>
                <a:latin typeface="Times New Roman"/>
                <a:cs typeface="Times New Roman"/>
              </a:rPr>
              <a:t>Patient</a:t>
            </a:r>
            <a:r>
              <a:rPr sz="3000" spc="-1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35" dirty="0">
                <a:solidFill>
                  <a:srgbClr val="052229"/>
                </a:solidFill>
                <a:latin typeface="Times New Roman"/>
                <a:cs typeface="Times New Roman"/>
              </a:rPr>
              <a:t>identified</a:t>
            </a:r>
            <a:r>
              <a:rPr sz="3000" spc="-1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250" dirty="0">
                <a:solidFill>
                  <a:srgbClr val="052229"/>
                </a:solidFill>
                <a:latin typeface="Times New Roman"/>
                <a:cs typeface="Times New Roman"/>
              </a:rPr>
              <a:t>and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35" dirty="0">
                <a:solidFill>
                  <a:srgbClr val="052229"/>
                </a:solidFill>
                <a:latin typeface="Times New Roman"/>
                <a:cs typeface="Times New Roman"/>
              </a:rPr>
              <a:t>enrolled.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409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8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125" dirty="0">
                <a:solidFill>
                  <a:srgbClr val="052229"/>
                </a:solidFill>
                <a:latin typeface="Times New Roman"/>
                <a:cs typeface="Times New Roman"/>
              </a:rPr>
              <a:t>Physician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25" dirty="0">
                <a:solidFill>
                  <a:srgbClr val="052229"/>
                </a:solidFill>
                <a:latin typeface="Times New Roman"/>
                <a:cs typeface="Times New Roman"/>
              </a:rPr>
              <a:t>test</a:t>
            </a:r>
            <a:r>
              <a:rPr sz="3000" spc="-1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40" dirty="0">
                <a:solidFill>
                  <a:srgbClr val="052229"/>
                </a:solidFill>
                <a:latin typeface="Times New Roman"/>
                <a:cs typeface="Times New Roman"/>
              </a:rPr>
              <a:t>forms</a:t>
            </a:r>
            <a:r>
              <a:rPr sz="3000" spc="2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50" dirty="0">
                <a:solidFill>
                  <a:srgbClr val="052229"/>
                </a:solidFill>
                <a:latin typeface="Times New Roman"/>
                <a:cs typeface="Times New Roman"/>
              </a:rPr>
              <a:t>are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95" dirty="0">
                <a:solidFill>
                  <a:srgbClr val="052229"/>
                </a:solidFill>
                <a:latin typeface="Times New Roman"/>
                <a:cs typeface="Times New Roman"/>
              </a:rPr>
              <a:t>ordered</a:t>
            </a:r>
            <a:r>
              <a:rPr sz="3000" spc="1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250" dirty="0">
                <a:solidFill>
                  <a:srgbClr val="052229"/>
                </a:solidFill>
                <a:latin typeface="Times New Roman"/>
                <a:cs typeface="Times New Roman"/>
              </a:rPr>
              <a:t>and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50" dirty="0">
                <a:solidFill>
                  <a:srgbClr val="052229"/>
                </a:solidFill>
                <a:latin typeface="Times New Roman"/>
                <a:cs typeface="Times New Roman"/>
              </a:rPr>
              <a:t>sent</a:t>
            </a:r>
            <a:r>
              <a:rPr sz="3000" spc="1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35" dirty="0">
                <a:solidFill>
                  <a:srgbClr val="052229"/>
                </a:solidFill>
                <a:latin typeface="Times New Roman"/>
                <a:cs typeface="Times New Roman"/>
              </a:rPr>
              <a:t>to</a:t>
            </a:r>
            <a:r>
              <a:rPr sz="3000" spc="-1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14" dirty="0">
                <a:solidFill>
                  <a:srgbClr val="052229"/>
                </a:solidFill>
                <a:latin typeface="Times New Roman"/>
                <a:cs typeface="Times New Roman"/>
              </a:rPr>
              <a:t>genetic</a:t>
            </a:r>
            <a:r>
              <a:rPr sz="3000" spc="-2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052229"/>
                </a:solidFill>
                <a:latin typeface="Times New Roman"/>
                <a:cs typeface="Times New Roman"/>
              </a:rPr>
              <a:t>lab.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355600" marR="233679" indent="-342900">
              <a:lnSpc>
                <a:spcPct val="80000"/>
              </a:lnSpc>
            </a:pPr>
            <a:r>
              <a:rPr sz="2400" spc="409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8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155" dirty="0">
                <a:solidFill>
                  <a:srgbClr val="052229"/>
                </a:solidFill>
                <a:latin typeface="Times New Roman"/>
                <a:cs typeface="Times New Roman"/>
              </a:rPr>
              <a:t>Consent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245" dirty="0">
                <a:solidFill>
                  <a:srgbClr val="052229"/>
                </a:solidFill>
                <a:latin typeface="Times New Roman"/>
                <a:cs typeface="Times New Roman"/>
              </a:rPr>
              <a:t>and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14" dirty="0">
                <a:solidFill>
                  <a:srgbClr val="052229"/>
                </a:solidFill>
                <a:latin typeface="Times New Roman"/>
                <a:cs typeface="Times New Roman"/>
              </a:rPr>
              <a:t>HIPAA</a:t>
            </a:r>
            <a:r>
              <a:rPr sz="3000" spc="-14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45" dirty="0">
                <a:solidFill>
                  <a:srgbClr val="052229"/>
                </a:solidFill>
                <a:latin typeface="Times New Roman"/>
                <a:cs typeface="Times New Roman"/>
              </a:rPr>
              <a:t>(Health</a:t>
            </a:r>
            <a:r>
              <a:rPr sz="3000" spc="-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50" dirty="0">
                <a:solidFill>
                  <a:srgbClr val="052229"/>
                </a:solidFill>
                <a:latin typeface="Times New Roman"/>
                <a:cs typeface="Times New Roman"/>
              </a:rPr>
              <a:t>Insurance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14" dirty="0">
                <a:solidFill>
                  <a:srgbClr val="052229"/>
                </a:solidFill>
                <a:latin typeface="Times New Roman"/>
                <a:cs typeface="Times New Roman"/>
              </a:rPr>
              <a:t>Portability</a:t>
            </a:r>
            <a:r>
              <a:rPr sz="3000" spc="-1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-405" dirty="0">
                <a:solidFill>
                  <a:srgbClr val="052229"/>
                </a:solidFill>
                <a:latin typeface="Times New Roman"/>
                <a:cs typeface="Times New Roman"/>
              </a:rPr>
              <a:t>and  </a:t>
            </a:r>
            <a:r>
              <a:rPr sz="3000" spc="120" dirty="0">
                <a:solidFill>
                  <a:srgbClr val="052229"/>
                </a:solidFill>
                <a:latin typeface="Times New Roman"/>
                <a:cs typeface="Times New Roman"/>
              </a:rPr>
              <a:t>Accountability </a:t>
            </a:r>
            <a:r>
              <a:rPr sz="3000" spc="100" dirty="0">
                <a:solidFill>
                  <a:srgbClr val="052229"/>
                </a:solidFill>
                <a:latin typeface="Times New Roman"/>
                <a:cs typeface="Times New Roman"/>
              </a:rPr>
              <a:t>Act </a:t>
            </a:r>
            <a:r>
              <a:rPr sz="3000" spc="65" dirty="0">
                <a:solidFill>
                  <a:srgbClr val="052229"/>
                </a:solidFill>
                <a:latin typeface="Times New Roman"/>
                <a:cs typeface="Times New Roman"/>
              </a:rPr>
              <a:t>of</a:t>
            </a:r>
            <a:r>
              <a:rPr sz="3000" spc="-33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1996).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409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3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170" dirty="0">
                <a:solidFill>
                  <a:srgbClr val="052229"/>
                </a:solidFill>
                <a:latin typeface="Times New Roman"/>
                <a:cs typeface="Times New Roman"/>
              </a:rPr>
              <a:t>Unique </a:t>
            </a:r>
            <a:r>
              <a:rPr sz="3000" spc="120" dirty="0">
                <a:solidFill>
                  <a:srgbClr val="052229"/>
                </a:solidFill>
                <a:latin typeface="Times New Roman"/>
                <a:cs typeface="Times New Roman"/>
              </a:rPr>
              <a:t>identification </a:t>
            </a:r>
            <a:r>
              <a:rPr sz="3000" spc="160" dirty="0">
                <a:solidFill>
                  <a:srgbClr val="052229"/>
                </a:solidFill>
                <a:latin typeface="Times New Roman"/>
                <a:cs typeface="Times New Roman"/>
              </a:rPr>
              <a:t>number.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41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30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IVF </a:t>
            </a:r>
            <a:r>
              <a:rPr sz="3000" spc="170" dirty="0">
                <a:solidFill>
                  <a:srgbClr val="052229"/>
                </a:solidFill>
                <a:latin typeface="Times New Roman"/>
                <a:cs typeface="Times New Roman"/>
              </a:rPr>
              <a:t>treatment </a:t>
            </a:r>
            <a:r>
              <a:rPr sz="3000" spc="130" dirty="0">
                <a:solidFill>
                  <a:srgbClr val="052229"/>
                </a:solidFill>
                <a:latin typeface="Times New Roman"/>
                <a:cs typeface="Times New Roman"/>
              </a:rPr>
              <a:t>commences.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409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spc="-8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000" spc="145" dirty="0">
                <a:solidFill>
                  <a:srgbClr val="052229"/>
                </a:solidFill>
                <a:latin typeface="Times New Roman"/>
                <a:cs typeface="Times New Roman"/>
              </a:rPr>
              <a:t>Embryos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75" dirty="0">
                <a:solidFill>
                  <a:srgbClr val="052229"/>
                </a:solidFill>
                <a:latin typeface="Times New Roman"/>
                <a:cs typeface="Times New Roman"/>
              </a:rPr>
              <a:t>cultured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30" dirty="0">
                <a:solidFill>
                  <a:srgbClr val="052229"/>
                </a:solidFill>
                <a:latin typeface="Times New Roman"/>
                <a:cs typeface="Times New Roman"/>
              </a:rPr>
              <a:t>(three</a:t>
            </a:r>
            <a:r>
              <a:rPr sz="3000" spc="-1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60" dirty="0">
                <a:solidFill>
                  <a:srgbClr val="052229"/>
                </a:solidFill>
                <a:latin typeface="Times New Roman"/>
                <a:cs typeface="Times New Roman"/>
              </a:rPr>
              <a:t>or</a:t>
            </a:r>
            <a:r>
              <a:rPr sz="3000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70" dirty="0">
                <a:solidFill>
                  <a:srgbClr val="052229"/>
                </a:solidFill>
                <a:latin typeface="Times New Roman"/>
                <a:cs typeface="Times New Roman"/>
              </a:rPr>
              <a:t>five</a:t>
            </a:r>
            <a:r>
              <a:rPr sz="3000" spc="5" dirty="0">
                <a:solidFill>
                  <a:srgbClr val="052229"/>
                </a:solidFill>
                <a:latin typeface="Times New Roman"/>
                <a:cs typeface="Times New Roman"/>
              </a:rPr>
              <a:t> </a:t>
            </a:r>
            <a:r>
              <a:rPr sz="3000" spc="125" dirty="0">
                <a:solidFill>
                  <a:srgbClr val="052229"/>
                </a:solidFill>
                <a:latin typeface="Times New Roman"/>
                <a:cs typeface="Times New Roman"/>
              </a:rPr>
              <a:t>days).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26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06328" y="5768339"/>
            <a:ext cx="1185670" cy="108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762000"/>
            <a:ext cx="652094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785" dirty="0">
                <a:solidFill>
                  <a:srgbClr val="001F5F"/>
                </a:solidFill>
              </a:rPr>
              <a:t>The Basic Sciences 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374394" y="1712493"/>
            <a:ext cx="7232650" cy="36804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ANATOMY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000" b="1" spc="100" dirty="0">
                <a:solidFill>
                  <a:srgbClr val="052229"/>
                </a:solidFill>
                <a:latin typeface="Times New Roman"/>
                <a:cs typeface="Times New Roman"/>
              </a:rPr>
              <a:t>HAINES, MOHHUIDIN, LASI, CHAVAT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PHYSIOLOGY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000" b="1" spc="20" dirty="0">
                <a:solidFill>
                  <a:srgbClr val="052229"/>
                </a:solidFill>
                <a:latin typeface="Times New Roman"/>
                <a:cs typeface="Times New Roman"/>
              </a:rPr>
              <a:t>DOSEKUN, OJO, ELEBUTE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15" dirty="0">
                <a:solidFill>
                  <a:srgbClr val="052229"/>
                </a:solidFill>
                <a:latin typeface="Times New Roman"/>
                <a:cs typeface="Times New Roman"/>
              </a:rPr>
              <a:t>BIOCHEMISTRY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000" b="1" spc="70" dirty="0">
                <a:solidFill>
                  <a:srgbClr val="052229"/>
                </a:solidFill>
                <a:latin typeface="Times New Roman"/>
                <a:cs typeface="Times New Roman"/>
              </a:rPr>
              <a:t>OLAITAN, AKINRIMISI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-45" dirty="0">
                <a:solidFill>
                  <a:srgbClr val="052229"/>
                </a:solidFill>
                <a:latin typeface="Times New Roman"/>
                <a:cs typeface="Times New Roman"/>
              </a:rPr>
              <a:t>NATIONAL ANATOMY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000" b="1" spc="80" dirty="0">
                <a:solidFill>
                  <a:srgbClr val="052229"/>
                </a:solidFill>
                <a:latin typeface="Times New Roman"/>
                <a:cs typeface="Times New Roman"/>
              </a:rPr>
              <a:t>GRILLO, DESALU, OBOFUORIBO, ASHIRU, </a:t>
            </a:r>
            <a:r>
              <a:rPr lang="en-US" sz="2000" b="1" spc="80" dirty="0" err="1">
                <a:solidFill>
                  <a:srgbClr val="052229"/>
                </a:solidFill>
                <a:latin typeface="Times New Roman"/>
                <a:cs typeface="Times New Roman"/>
              </a:rPr>
              <a:t>etc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742" y="61369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716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27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28104" y="3035807"/>
            <a:ext cx="844296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9008" y="5501640"/>
            <a:ext cx="1397508" cy="1117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4644" y="5554979"/>
            <a:ext cx="1274063" cy="1013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7004" y="2715767"/>
            <a:ext cx="766571" cy="1261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7640" y="1528572"/>
            <a:ext cx="1591056" cy="717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2535" y="1030224"/>
            <a:ext cx="2189988" cy="1658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6211" y="1117091"/>
            <a:ext cx="2314956" cy="1795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7964" y="3489959"/>
            <a:ext cx="2427732" cy="19903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1808" y="3619500"/>
            <a:ext cx="2060448" cy="1333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9415" y="25095"/>
            <a:ext cx="81413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5" dirty="0"/>
              <a:t>LABORATORY </a:t>
            </a:r>
            <a:r>
              <a:rPr spc="-515" dirty="0"/>
              <a:t>PROCESSESS</a:t>
            </a:r>
            <a:r>
              <a:rPr spc="-35" dirty="0"/>
              <a:t> </a:t>
            </a:r>
            <a:r>
              <a:rPr spc="-455" dirty="0"/>
              <a:t>INVOLVED</a:t>
            </a:r>
          </a:p>
        </p:txBody>
      </p:sp>
      <p:sp>
        <p:nvSpPr>
          <p:cNvPr id="14" name="object 14"/>
          <p:cNvSpPr/>
          <p:nvPr/>
        </p:nvSpPr>
        <p:spPr>
          <a:xfrm>
            <a:off x="3808476" y="5419344"/>
            <a:ext cx="1955292" cy="1205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77466" y="1131189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6802" y="1207389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4356" y="3531565"/>
            <a:ext cx="254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1575" y="5805322"/>
            <a:ext cx="254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9741" y="3658870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026140" y="5788151"/>
            <a:ext cx="1165859" cy="10698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994" y="169621"/>
            <a:ext cx="3175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30" dirty="0"/>
              <a:t>STEPS</a:t>
            </a:r>
            <a:r>
              <a:rPr sz="3200" spc="-270" dirty="0"/>
              <a:t> </a:t>
            </a:r>
            <a:r>
              <a:rPr sz="3200" spc="-400" dirty="0"/>
              <a:t>INVOLVED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8739" y="1180591"/>
            <a:ext cx="374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Embryos </a:t>
            </a:r>
            <a:r>
              <a:rPr sz="2400" b="1" spc="130" dirty="0">
                <a:solidFill>
                  <a:srgbClr val="C00000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IVF</a:t>
            </a:r>
            <a:r>
              <a:rPr sz="2400" b="1" spc="-2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151378"/>
            <a:ext cx="4878070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Biopsy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Cell </a:t>
            </a:r>
            <a:r>
              <a:rPr sz="24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diagnosis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- </a:t>
            </a:r>
            <a:r>
              <a:rPr sz="24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FISH </a:t>
            </a:r>
            <a:r>
              <a:rPr sz="24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/ 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PCR</a:t>
            </a:r>
            <a:r>
              <a:rPr sz="2400" b="1" spc="-3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/arrays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5267" y="4616196"/>
            <a:ext cx="1316735" cy="171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1815" y="4616196"/>
            <a:ext cx="2081784" cy="1719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78895" y="5791200"/>
            <a:ext cx="1213103" cy="1066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673608"/>
            <a:ext cx="3528059" cy="5675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394" y="784605"/>
            <a:ext cx="4041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75" dirty="0">
                <a:latin typeface="Verdana"/>
                <a:cs typeface="Verdana"/>
              </a:rPr>
              <a:t>BIOPSY</a:t>
            </a:r>
            <a:r>
              <a:rPr b="0" spc="-345" dirty="0">
                <a:latin typeface="Verdana"/>
                <a:cs typeface="Verdana"/>
              </a:rPr>
              <a:t> </a:t>
            </a:r>
            <a:r>
              <a:rPr b="0" spc="-185" dirty="0">
                <a:latin typeface="Verdana"/>
                <a:cs typeface="Verdana"/>
              </a:rPr>
              <a:t>OBJECTIVE</a:t>
            </a:r>
          </a:p>
        </p:txBody>
      </p:sp>
      <p:sp>
        <p:nvSpPr>
          <p:cNvPr id="3" name="object 3"/>
          <p:cNvSpPr/>
          <p:nvPr/>
        </p:nvSpPr>
        <p:spPr>
          <a:xfrm>
            <a:off x="739140" y="1522475"/>
            <a:ext cx="7924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1943" y="5737859"/>
            <a:ext cx="1210055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095"/>
            <a:ext cx="3557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>
                <a:solidFill>
                  <a:srgbClr val="001F5F"/>
                </a:solidFill>
              </a:rPr>
              <a:t>EMBRYO</a:t>
            </a:r>
            <a:r>
              <a:rPr spc="-270" dirty="0">
                <a:solidFill>
                  <a:srgbClr val="001F5F"/>
                </a:solidFill>
              </a:rPr>
              <a:t> </a:t>
            </a:r>
            <a:r>
              <a:rPr spc="-570" dirty="0">
                <a:solidFill>
                  <a:srgbClr val="001F5F"/>
                </a:solidFill>
              </a:rPr>
              <a:t>BIOPSY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19710" y="1080896"/>
            <a:ext cx="257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22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spc="225" dirty="0">
                <a:solidFill>
                  <a:srgbClr val="6C0F13"/>
                </a:solidFill>
                <a:latin typeface="Times New Roman"/>
                <a:cs typeface="Times New Roman"/>
              </a:rPr>
              <a:t>Polar</a:t>
            </a:r>
            <a:r>
              <a:rPr sz="3600" spc="-15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3600" spc="-540" dirty="0">
                <a:solidFill>
                  <a:srgbClr val="6C0F13"/>
                </a:solidFill>
                <a:latin typeface="Times New Roman"/>
                <a:cs typeface="Times New Roman"/>
              </a:rPr>
              <a:t>body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124200"/>
            <a:ext cx="563880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39" y="3005327"/>
            <a:ext cx="3610355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9710" y="3108197"/>
            <a:ext cx="338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204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spc="204" dirty="0">
                <a:solidFill>
                  <a:srgbClr val="00AF50"/>
                </a:solidFill>
                <a:latin typeface="Times New Roman"/>
                <a:cs typeface="Times New Roman"/>
              </a:rPr>
              <a:t>Cleavage</a:t>
            </a:r>
            <a:r>
              <a:rPr sz="3600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600" spc="-625" dirty="0">
                <a:solidFill>
                  <a:srgbClr val="00AF50"/>
                </a:solidFill>
                <a:latin typeface="Times New Roman"/>
                <a:cs typeface="Times New Roman"/>
              </a:rPr>
              <a:t>stage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9710" y="5135067"/>
            <a:ext cx="2401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69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600" spc="45" dirty="0">
                <a:solidFill>
                  <a:srgbClr val="C00000"/>
                </a:solidFill>
                <a:latin typeface="Times New Roman"/>
                <a:cs typeface="Times New Roman"/>
              </a:rPr>
              <a:t>Bla</a:t>
            </a:r>
            <a:r>
              <a:rPr sz="3600" spc="2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600" spc="135" dirty="0">
                <a:solidFill>
                  <a:srgbClr val="C00000"/>
                </a:solidFill>
                <a:latin typeface="Times New Roman"/>
                <a:cs typeface="Times New Roman"/>
              </a:rPr>
              <a:t>tocyst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7067" y="897636"/>
            <a:ext cx="3096767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2496" y="893063"/>
            <a:ext cx="3106420" cy="1655445"/>
          </a:xfrm>
          <a:custGeom>
            <a:avLst/>
            <a:gdLst/>
            <a:ahLst/>
            <a:cxnLst/>
            <a:rect l="l" t="t" r="r" b="b"/>
            <a:pathLst>
              <a:path w="3106420" h="1655445">
                <a:moveTo>
                  <a:pt x="0" y="1655064"/>
                </a:moveTo>
                <a:lnTo>
                  <a:pt x="3105911" y="1655064"/>
                </a:lnTo>
                <a:lnTo>
                  <a:pt x="3105911" y="0"/>
                </a:lnTo>
                <a:lnTo>
                  <a:pt x="0" y="0"/>
                </a:lnTo>
                <a:lnTo>
                  <a:pt x="0" y="16550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7067" y="2724911"/>
            <a:ext cx="3061716" cy="1740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92496" y="2720339"/>
            <a:ext cx="3070860" cy="1750060"/>
          </a:xfrm>
          <a:custGeom>
            <a:avLst/>
            <a:gdLst/>
            <a:ahLst/>
            <a:cxnLst/>
            <a:rect l="l" t="t" r="r" b="b"/>
            <a:pathLst>
              <a:path w="3070859" h="1750060">
                <a:moveTo>
                  <a:pt x="0" y="1749551"/>
                </a:moveTo>
                <a:lnTo>
                  <a:pt x="3070859" y="1749551"/>
                </a:lnTo>
                <a:lnTo>
                  <a:pt x="3070859" y="0"/>
                </a:lnTo>
                <a:lnTo>
                  <a:pt x="0" y="0"/>
                </a:lnTo>
                <a:lnTo>
                  <a:pt x="0" y="17495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7067" y="4646676"/>
            <a:ext cx="3096767" cy="1862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06328" y="5768339"/>
            <a:ext cx="1185670" cy="1089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15" y="339978"/>
            <a:ext cx="3961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>
                <a:solidFill>
                  <a:srgbClr val="001F5F"/>
                </a:solidFill>
              </a:rPr>
              <a:t>CLEAVAGE</a:t>
            </a:r>
            <a:r>
              <a:rPr spc="-275" dirty="0">
                <a:solidFill>
                  <a:srgbClr val="001F5F"/>
                </a:solidFill>
              </a:rPr>
              <a:t> </a:t>
            </a:r>
            <a:r>
              <a:rPr spc="-455" dirty="0">
                <a:solidFill>
                  <a:srgbClr val="001F5F"/>
                </a:solidFill>
              </a:rPr>
              <a:t>STAGE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8547" y="938911"/>
            <a:ext cx="4165600" cy="4292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5"/>
              </a:spcBef>
            </a:pPr>
            <a:r>
              <a:rPr sz="2600" spc="5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550" spc="75" baseline="26143" dirty="0">
                <a:solidFill>
                  <a:srgbClr val="404040"/>
                </a:solidFill>
                <a:latin typeface="Times New Roman"/>
                <a:cs typeface="Times New Roman"/>
              </a:rPr>
              <a:t>st </a:t>
            </a:r>
            <a:r>
              <a:rPr sz="2600" spc="125" dirty="0">
                <a:solidFill>
                  <a:srgbClr val="404040"/>
                </a:solidFill>
                <a:latin typeface="Times New Roman"/>
                <a:cs typeface="Times New Roman"/>
              </a:rPr>
              <a:t>Report 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– </a:t>
            </a:r>
            <a:r>
              <a:rPr sz="2600" spc="135" dirty="0">
                <a:solidFill>
                  <a:srgbClr val="404040"/>
                </a:solidFill>
                <a:latin typeface="Times New Roman"/>
                <a:cs typeface="Times New Roman"/>
              </a:rPr>
              <a:t>Alan</a:t>
            </a:r>
            <a:r>
              <a:rPr sz="2600" spc="-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175" dirty="0">
                <a:solidFill>
                  <a:srgbClr val="404040"/>
                </a:solidFill>
                <a:latin typeface="Times New Roman"/>
                <a:cs typeface="Times New Roman"/>
              </a:rPr>
              <a:t>Handyside</a:t>
            </a:r>
            <a:endParaRPr sz="2600">
              <a:latin typeface="Times New Roman"/>
              <a:cs typeface="Times New Roman"/>
            </a:endParaRPr>
          </a:p>
          <a:p>
            <a:pPr marR="34925" algn="ctr">
              <a:lnSpc>
                <a:spcPts val="2810"/>
              </a:lnSpc>
              <a:tabLst>
                <a:tab pos="2456815" algn="l"/>
              </a:tabLst>
            </a:pPr>
            <a:r>
              <a:rPr sz="26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et	</a:t>
            </a:r>
            <a:r>
              <a:rPr sz="26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al.,</a:t>
            </a:r>
            <a:r>
              <a:rPr sz="2600" spc="-20" dirty="0">
                <a:solidFill>
                  <a:srgbClr val="404040"/>
                </a:solidFill>
                <a:latin typeface="Times New Roman"/>
                <a:cs typeface="Times New Roman"/>
              </a:rPr>
              <a:t>1989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050" spc="-24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6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Zona </a:t>
            </a:r>
            <a:r>
              <a:rPr sz="26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drilling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14" dirty="0">
                <a:solidFill>
                  <a:srgbClr val="404040"/>
                </a:solidFill>
                <a:latin typeface="Times New Roman"/>
                <a:cs typeface="Times New Roman"/>
              </a:rPr>
              <a:t>Acid </a:t>
            </a:r>
            <a:r>
              <a:rPr sz="2600" spc="100" dirty="0">
                <a:solidFill>
                  <a:srgbClr val="404040"/>
                </a:solidFill>
                <a:latin typeface="Times New Roman"/>
                <a:cs typeface="Times New Roman"/>
              </a:rPr>
              <a:t>Tyrodes</a:t>
            </a:r>
            <a:r>
              <a:rPr sz="26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404040"/>
                </a:solidFill>
                <a:latin typeface="Times New Roman"/>
                <a:cs typeface="Times New Roman"/>
              </a:rPr>
              <a:t>solution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00" dirty="0">
                <a:solidFill>
                  <a:srgbClr val="404040"/>
                </a:solidFill>
                <a:latin typeface="Times New Roman"/>
                <a:cs typeface="Times New Roman"/>
              </a:rPr>
              <a:t>Mechanical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5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00" dirty="0">
                <a:solidFill>
                  <a:srgbClr val="FF0000"/>
                </a:solidFill>
                <a:latin typeface="Times New Roman"/>
                <a:cs typeface="Times New Roman"/>
              </a:rPr>
              <a:t>Laser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050" spc="-2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Blastomere </a:t>
            </a:r>
            <a:r>
              <a:rPr sz="26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removal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5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25" dirty="0">
                <a:solidFill>
                  <a:srgbClr val="404040"/>
                </a:solidFill>
                <a:latin typeface="Times New Roman"/>
                <a:cs typeface="Times New Roman"/>
              </a:rPr>
              <a:t>Displacement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70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20" dirty="0">
                <a:solidFill>
                  <a:srgbClr val="404040"/>
                </a:solidFill>
                <a:latin typeface="Times New Roman"/>
                <a:cs typeface="Times New Roman"/>
              </a:rPr>
              <a:t>Extrusion</a:t>
            </a: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7884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600" spc="135" dirty="0">
                <a:solidFill>
                  <a:srgbClr val="404040"/>
                </a:solidFill>
                <a:latin typeface="Times New Roman"/>
                <a:cs typeface="Times New Roman"/>
              </a:rPr>
              <a:t>Aspiration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31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95659" y="5757671"/>
            <a:ext cx="1196340" cy="1100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652" y="1179575"/>
            <a:ext cx="2061972" cy="3470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4476" y="219455"/>
            <a:ext cx="4463796" cy="6638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69" y="98247"/>
            <a:ext cx="4500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40" dirty="0">
                <a:latin typeface="Verdana"/>
                <a:cs typeface="Verdana"/>
              </a:rPr>
              <a:t>BLASTOMERE</a:t>
            </a:r>
            <a:r>
              <a:rPr b="0" spc="-335" dirty="0">
                <a:latin typeface="Verdana"/>
                <a:cs typeface="Verdana"/>
              </a:rPr>
              <a:t> </a:t>
            </a:r>
            <a:r>
              <a:rPr b="0" spc="-275" dirty="0">
                <a:latin typeface="Verdana"/>
                <a:cs typeface="Verdana"/>
              </a:rPr>
              <a:t>BIOPSY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6530" y="6180284"/>
            <a:ext cx="11620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32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556" y="217931"/>
            <a:ext cx="1200912" cy="108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" y="1347216"/>
            <a:ext cx="7674864" cy="543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1731" y="0"/>
            <a:ext cx="4430267" cy="6736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2141" y="2402585"/>
            <a:ext cx="466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spc="130" dirty="0">
                <a:solidFill>
                  <a:srgbClr val="404040"/>
                </a:solidFill>
                <a:latin typeface="Times New Roman"/>
                <a:cs typeface="Times New Roman"/>
              </a:rPr>
              <a:t>Goossens </a:t>
            </a:r>
            <a:r>
              <a:rPr sz="2400" spc="65" dirty="0">
                <a:solidFill>
                  <a:srgbClr val="404040"/>
                </a:solidFill>
                <a:latin typeface="Times New Roman"/>
                <a:cs typeface="Times New Roman"/>
              </a:rPr>
              <a:t>et </a:t>
            </a:r>
            <a:r>
              <a:rPr sz="2400" spc="40" dirty="0">
                <a:solidFill>
                  <a:srgbClr val="404040"/>
                </a:solidFill>
                <a:latin typeface="Times New Roman"/>
                <a:cs typeface="Times New Roman"/>
              </a:rPr>
              <a:t>al.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(2008),</a:t>
            </a:r>
            <a:r>
              <a:rPr sz="2400" spc="-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Belgium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30"/>
              </a:spcBef>
            </a:pPr>
            <a:r>
              <a:rPr sz="1600" b="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pc="60" dirty="0"/>
              <a:t>Prospective </a:t>
            </a:r>
            <a:r>
              <a:rPr spc="65" dirty="0"/>
              <a:t>controlled</a:t>
            </a:r>
            <a:r>
              <a:rPr spc="-10" dirty="0"/>
              <a:t> </a:t>
            </a:r>
            <a:r>
              <a:rPr spc="20" dirty="0"/>
              <a:t>trial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1600" b="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pc="5" dirty="0"/>
              <a:t>592 </a:t>
            </a:r>
            <a:r>
              <a:rPr spc="25" dirty="0"/>
              <a:t>ICSI</a:t>
            </a:r>
            <a:r>
              <a:rPr spc="90" dirty="0"/>
              <a:t> </a:t>
            </a:r>
            <a:r>
              <a:rPr spc="75" dirty="0"/>
              <a:t>cycles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spc="90" dirty="0"/>
              <a:t>Removal </a:t>
            </a:r>
            <a:r>
              <a:rPr sz="2400" spc="130" dirty="0"/>
              <a:t>of </a:t>
            </a:r>
            <a:r>
              <a:rPr sz="2400" dirty="0"/>
              <a:t>2 </a:t>
            </a:r>
            <a:r>
              <a:rPr sz="2400" spc="105" dirty="0"/>
              <a:t>cells</a:t>
            </a:r>
            <a:r>
              <a:rPr sz="2400" spc="-420" dirty="0"/>
              <a:t> </a:t>
            </a:r>
            <a:r>
              <a:rPr sz="2400" spc="70" dirty="0"/>
              <a:t>reduced </a:t>
            </a:r>
            <a:r>
              <a:rPr sz="2400" spc="75" dirty="0"/>
              <a:t>blastocyst </a:t>
            </a:r>
            <a:r>
              <a:rPr sz="2400" spc="65" dirty="0"/>
              <a:t>formation.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spc="75" dirty="0"/>
              <a:t>Similar</a:t>
            </a:r>
            <a:r>
              <a:rPr sz="2400" spc="-10" dirty="0"/>
              <a:t> </a:t>
            </a:r>
            <a:r>
              <a:rPr sz="2400" spc="100" dirty="0"/>
              <a:t>delivery</a:t>
            </a:r>
            <a:r>
              <a:rPr sz="2400" dirty="0"/>
              <a:t> </a:t>
            </a:r>
            <a:r>
              <a:rPr sz="2400" spc="85" dirty="0"/>
              <a:t>and</a:t>
            </a:r>
            <a:r>
              <a:rPr sz="2400" dirty="0"/>
              <a:t> </a:t>
            </a:r>
            <a:r>
              <a:rPr sz="2400" spc="130" dirty="0"/>
              <a:t>live</a:t>
            </a:r>
            <a:r>
              <a:rPr sz="2400" dirty="0"/>
              <a:t> </a:t>
            </a:r>
            <a:r>
              <a:rPr sz="2400" spc="50" dirty="0"/>
              <a:t>birth</a:t>
            </a:r>
            <a:r>
              <a:rPr sz="2400" spc="-15" dirty="0"/>
              <a:t> </a:t>
            </a:r>
            <a:r>
              <a:rPr sz="2400" spc="40" dirty="0"/>
              <a:t>per</a:t>
            </a:r>
            <a:r>
              <a:rPr sz="2400" dirty="0"/>
              <a:t> </a:t>
            </a:r>
            <a:r>
              <a:rPr sz="2400" spc="80" dirty="0"/>
              <a:t>cycle</a:t>
            </a:r>
            <a:r>
              <a:rPr sz="2400" spc="-10" dirty="0"/>
              <a:t> </a:t>
            </a:r>
            <a:r>
              <a:rPr sz="2400" spc="30" dirty="0"/>
              <a:t>started.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spc="-15" dirty="0"/>
              <a:t>PCR </a:t>
            </a:r>
            <a:r>
              <a:rPr sz="2400" spc="114" dirty="0"/>
              <a:t>diagnosis</a:t>
            </a:r>
            <a:r>
              <a:rPr sz="2400" spc="5" dirty="0"/>
              <a:t> </a:t>
            </a:r>
            <a:r>
              <a:rPr sz="2400" dirty="0"/>
              <a:t>-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5"/>
              </a:spcBef>
            </a:pPr>
            <a:r>
              <a:rPr sz="1600" b="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dirty="0"/>
              <a:t>1 </a:t>
            </a:r>
            <a:r>
              <a:rPr spc="80" dirty="0"/>
              <a:t>cell </a:t>
            </a:r>
            <a:r>
              <a:rPr spc="60" dirty="0"/>
              <a:t>reduced </a:t>
            </a:r>
            <a:r>
              <a:rPr spc="75" dirty="0"/>
              <a:t>diagnostic</a:t>
            </a:r>
            <a:r>
              <a:rPr spc="-65" dirty="0"/>
              <a:t> </a:t>
            </a:r>
            <a:r>
              <a:rPr spc="85" dirty="0"/>
              <a:t>efficiency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15"/>
              </a:spcBef>
            </a:pPr>
            <a:r>
              <a:rPr sz="1600" b="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pc="-40" dirty="0"/>
              <a:t>88.6% </a:t>
            </a:r>
            <a:r>
              <a:rPr spc="110" dirty="0"/>
              <a:t>vs </a:t>
            </a:r>
            <a:r>
              <a:rPr spc="-45" dirty="0"/>
              <a:t>96.4%</a:t>
            </a:r>
            <a:r>
              <a:rPr spc="-15" dirty="0"/>
              <a:t> (P&lt;0.008)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  <a:tabLst>
                <a:tab pos="354965" algn="l"/>
              </a:tabLst>
            </a:pPr>
            <a:r>
              <a:rPr sz="1900" b="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spc="30" dirty="0"/>
              <a:t>FISH</a:t>
            </a:r>
            <a:r>
              <a:rPr sz="2400" spc="-10" dirty="0"/>
              <a:t> </a:t>
            </a:r>
            <a:r>
              <a:rPr sz="2400" spc="75" dirty="0"/>
              <a:t>cases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5"/>
              </a:spcBef>
            </a:pPr>
            <a:r>
              <a:rPr sz="1600" b="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pc="65" dirty="0"/>
              <a:t>Efficiency </a:t>
            </a:r>
            <a:r>
              <a:rPr spc="-40" dirty="0"/>
              <a:t>98.2% </a:t>
            </a:r>
            <a:r>
              <a:rPr spc="110" dirty="0"/>
              <a:t>vs </a:t>
            </a:r>
            <a:r>
              <a:rPr spc="-40" dirty="0"/>
              <a:t>97.5%</a:t>
            </a:r>
            <a:r>
              <a:rPr spc="-130" dirty="0"/>
              <a:t> </a:t>
            </a:r>
            <a:r>
              <a:rPr spc="80" dirty="0"/>
              <a:t>(NS)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90500"/>
            <a:ext cx="10008108" cy="1917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5659" y="5757671"/>
            <a:ext cx="1196340" cy="110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247" y="163829"/>
            <a:ext cx="439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9" dirty="0"/>
              <a:t>BLASTOCYST</a:t>
            </a:r>
            <a:r>
              <a:rPr spc="-240" dirty="0"/>
              <a:t> </a:t>
            </a:r>
            <a:r>
              <a:rPr spc="-570" dirty="0"/>
              <a:t>BIOPSY</a:t>
            </a:r>
          </a:p>
        </p:txBody>
      </p:sp>
      <p:sp>
        <p:nvSpPr>
          <p:cNvPr id="3" name="object 3"/>
          <p:cNvSpPr/>
          <p:nvPr/>
        </p:nvSpPr>
        <p:spPr>
          <a:xfrm>
            <a:off x="419100" y="973836"/>
            <a:ext cx="9090660" cy="506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5659" y="5772911"/>
            <a:ext cx="1196340" cy="1085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116" y="219202"/>
            <a:ext cx="4398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9" dirty="0">
                <a:solidFill>
                  <a:srgbClr val="001F5F"/>
                </a:solidFill>
              </a:rPr>
              <a:t>BLASTOCYST</a:t>
            </a:r>
            <a:r>
              <a:rPr spc="-240" dirty="0">
                <a:solidFill>
                  <a:srgbClr val="001F5F"/>
                </a:solidFill>
              </a:rPr>
              <a:t> </a:t>
            </a:r>
            <a:r>
              <a:rPr spc="-570" dirty="0">
                <a:solidFill>
                  <a:srgbClr val="001F5F"/>
                </a:solidFill>
              </a:rPr>
              <a:t>BIOPSY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290320"/>
            <a:ext cx="5304790" cy="503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8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3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Zona </a:t>
            </a:r>
            <a:r>
              <a:rPr sz="23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drilling </a:t>
            </a:r>
            <a:r>
              <a:rPr sz="23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Day</a:t>
            </a:r>
            <a:r>
              <a:rPr sz="2300" b="1" spc="-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3/4/</a:t>
            </a:r>
            <a:r>
              <a:rPr sz="23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5.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  <a:tabLst>
                <a:tab pos="354965" algn="l"/>
              </a:tabLst>
            </a:pPr>
            <a:r>
              <a:rPr sz="18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3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Biopsy </a:t>
            </a:r>
            <a:r>
              <a:rPr sz="23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day</a:t>
            </a:r>
            <a:r>
              <a:rPr sz="2300" b="1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5/6.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  <a:tabLst>
                <a:tab pos="354965" algn="l"/>
              </a:tabLst>
            </a:pPr>
            <a:r>
              <a:rPr sz="18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3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Differentiation </a:t>
            </a:r>
            <a:r>
              <a:rPr sz="23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3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cell </a:t>
            </a:r>
            <a:r>
              <a:rPr sz="23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lines</a:t>
            </a:r>
            <a:r>
              <a:rPr sz="2300" b="1" spc="-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occurred.</a:t>
            </a:r>
            <a:endParaRPr sz="23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825"/>
              </a:spcBef>
              <a:buClr>
                <a:srgbClr val="2CA1BE"/>
              </a:buClr>
              <a:buSzPct val="78260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3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Inner </a:t>
            </a:r>
            <a:r>
              <a:rPr sz="2300" b="1" spc="90" dirty="0">
                <a:solidFill>
                  <a:srgbClr val="404040"/>
                </a:solidFill>
                <a:latin typeface="Times New Roman"/>
                <a:cs typeface="Times New Roman"/>
              </a:rPr>
              <a:t>Cell </a:t>
            </a:r>
            <a:r>
              <a:rPr sz="23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Mass</a:t>
            </a:r>
            <a:r>
              <a:rPr sz="2300" b="1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(ICM)</a:t>
            </a:r>
            <a:endParaRPr sz="23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835"/>
              </a:spcBef>
              <a:buClr>
                <a:srgbClr val="2CA1BE"/>
              </a:buClr>
              <a:buSzPct val="78260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300" b="1" spc="45" dirty="0">
                <a:solidFill>
                  <a:srgbClr val="404040"/>
                </a:solidFill>
                <a:latin typeface="Times New Roman"/>
                <a:cs typeface="Times New Roman"/>
              </a:rPr>
              <a:t>Trophectoderm</a:t>
            </a:r>
            <a:r>
              <a:rPr sz="23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(TE)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  <a:tabLst>
                <a:tab pos="354965" algn="l"/>
              </a:tabLst>
            </a:pPr>
            <a:r>
              <a:rPr sz="18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3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TE </a:t>
            </a:r>
            <a:r>
              <a:rPr sz="23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herniating </a:t>
            </a:r>
            <a:r>
              <a:rPr sz="23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through </a:t>
            </a:r>
            <a:r>
              <a:rPr sz="23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300" b="1" spc="-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hole.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  <a:tabLst>
                <a:tab pos="354965" algn="l"/>
              </a:tabLst>
            </a:pPr>
            <a:r>
              <a:rPr sz="18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3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~5 </a:t>
            </a:r>
            <a:r>
              <a:rPr sz="23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23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excised.</a:t>
            </a:r>
            <a:endParaRPr sz="23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839"/>
              </a:spcBef>
              <a:buClr>
                <a:srgbClr val="2CA1BE"/>
              </a:buClr>
              <a:buSzPct val="78260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3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Glass</a:t>
            </a:r>
            <a:r>
              <a:rPr sz="23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300" b="1" spc="125" dirty="0">
                <a:solidFill>
                  <a:srgbClr val="404040"/>
                </a:solidFill>
                <a:latin typeface="Times New Roman"/>
                <a:cs typeface="Times New Roman"/>
              </a:rPr>
              <a:t>needle</a:t>
            </a:r>
            <a:endParaRPr sz="23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825"/>
              </a:spcBef>
              <a:buClr>
                <a:srgbClr val="2CA1BE"/>
              </a:buClr>
              <a:buSzPct val="78260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3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Laser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811" y="1027175"/>
            <a:ext cx="2746247" cy="2314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811" y="3438144"/>
            <a:ext cx="2822447" cy="2532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83468" y="5736334"/>
            <a:ext cx="1208531" cy="1094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242" y="230505"/>
            <a:ext cx="5010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25" dirty="0">
                <a:latin typeface="Verdana"/>
                <a:cs typeface="Verdana"/>
              </a:rPr>
              <a:t>TROPHECTODERM</a:t>
            </a:r>
            <a:r>
              <a:rPr sz="3200" b="0" spc="-305" dirty="0">
                <a:latin typeface="Verdana"/>
                <a:cs typeface="Verdana"/>
              </a:rPr>
              <a:t> </a:t>
            </a:r>
            <a:r>
              <a:rPr sz="3200" b="0" spc="-240" dirty="0">
                <a:latin typeface="Verdana"/>
                <a:cs typeface="Verdana"/>
              </a:rPr>
              <a:t>BIOPSY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37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28831" y="5971031"/>
            <a:ext cx="963168" cy="8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7716" y="752855"/>
            <a:ext cx="7051548" cy="5289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595494"/>
            <a:ext cx="70180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/>
              <a:t>EVOLUTION OF ANATOMICAL</a:t>
            </a:r>
            <a:br>
              <a:rPr lang="en-US" sz="2800" dirty="0"/>
            </a:br>
            <a:r>
              <a:rPr lang="en-US" sz="2800" dirty="0"/>
              <a:t>               KNOWLEDGE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74394" y="1712493"/>
            <a:ext cx="7232650" cy="35419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GROSS ANATOMY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105" dirty="0">
                <a:solidFill>
                  <a:srgbClr val="052229"/>
                </a:solidFill>
                <a:latin typeface="Times New Roman"/>
                <a:cs typeface="Times New Roman"/>
              </a:rPr>
              <a:t>MICROSCOPIC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DEVELOPMENTAL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CELL BIOLOGY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MOLECULAR BIOLOGY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800" b="1" spc="95" dirty="0">
                <a:solidFill>
                  <a:srgbClr val="052229"/>
                </a:solidFill>
                <a:latin typeface="Times New Roman"/>
                <a:cs typeface="Times New Roman"/>
              </a:rPr>
              <a:t>GENOMIC BIOLOGY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80357"/>
              <a:buFont typeface="Wingdings"/>
              <a:buChar char=""/>
              <a:tabLst>
                <a:tab pos="355600" algn="l"/>
              </a:tabLst>
            </a:pPr>
            <a:r>
              <a:rPr lang="en-US" sz="2000" b="1" spc="20" dirty="0">
                <a:solidFill>
                  <a:srgbClr val="052229"/>
                </a:solidFill>
                <a:latin typeface="Times New Roman"/>
                <a:cs typeface="Times New Roman"/>
              </a:rPr>
              <a:t>ARTIFICIAL INTELEGENCE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742" y="61369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CA1BE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584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969" y="98247"/>
            <a:ext cx="5048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10" dirty="0">
                <a:latin typeface="Verdana"/>
                <a:cs typeface="Verdana"/>
              </a:rPr>
              <a:t>FREEZING </a:t>
            </a:r>
            <a:r>
              <a:rPr b="0" spc="-15" dirty="0">
                <a:latin typeface="Verdana"/>
                <a:cs typeface="Verdana"/>
              </a:rPr>
              <a:t>OF</a:t>
            </a:r>
            <a:r>
              <a:rPr b="0" spc="-290" dirty="0">
                <a:latin typeface="Verdana"/>
                <a:cs typeface="Verdana"/>
              </a:rPr>
              <a:t> </a:t>
            </a:r>
            <a:r>
              <a:rPr b="0" spc="-185" dirty="0">
                <a:latin typeface="Verdana"/>
                <a:cs typeface="Verdana"/>
              </a:rPr>
              <a:t>EMBRYOS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6530" y="6180284"/>
            <a:ext cx="11620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38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556" y="217931"/>
            <a:ext cx="1200912" cy="1088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61731" y="0"/>
            <a:ext cx="4430267" cy="6736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8467" y="1057655"/>
            <a:ext cx="5542787" cy="5800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1847" y="262255"/>
            <a:ext cx="3915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0" dirty="0">
                <a:solidFill>
                  <a:srgbClr val="001F5F"/>
                </a:solidFill>
              </a:rPr>
              <a:t>BLASTOCYST</a:t>
            </a:r>
            <a:r>
              <a:rPr sz="3200" spc="-245" dirty="0">
                <a:solidFill>
                  <a:srgbClr val="001F5F"/>
                </a:solidFill>
              </a:rPr>
              <a:t> </a:t>
            </a:r>
            <a:r>
              <a:rPr sz="3200" spc="-505" dirty="0">
                <a:solidFill>
                  <a:srgbClr val="001F5F"/>
                </a:solidFill>
              </a:rPr>
              <a:t>BIOPSY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-19710" y="848613"/>
            <a:ext cx="5271770" cy="5189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95"/>
              </a:spcBef>
            </a:pPr>
            <a:r>
              <a:rPr sz="28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Advantages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900" spc="3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number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409" dirty="0">
                <a:solidFill>
                  <a:srgbClr val="404040"/>
                </a:solidFill>
                <a:latin typeface="Times New Roman"/>
                <a:cs typeface="Times New Roman"/>
              </a:rPr>
              <a:t>taken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900" spc="-22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Smaller </a:t>
            </a:r>
            <a:r>
              <a:rPr sz="24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proportion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embryonic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mass</a:t>
            </a:r>
            <a:r>
              <a:rPr sz="2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taken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99085" marR="1141730" indent="-287020">
              <a:lnSpc>
                <a:spcPct val="100000"/>
              </a:lnSpc>
              <a:spcBef>
                <a:spcPts val="212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900" spc="3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taking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cells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destined</a:t>
            </a:r>
            <a:r>
              <a:rPr sz="2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05" dirty="0">
                <a:solidFill>
                  <a:srgbClr val="404040"/>
                </a:solidFill>
                <a:latin typeface="Times New Roman"/>
                <a:cs typeface="Times New Roman"/>
              </a:rPr>
              <a:t>to 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contribute to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b="1" spc="-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04040"/>
                </a:solidFill>
                <a:latin typeface="Times New Roman"/>
                <a:cs typeface="Times New Roman"/>
              </a:rPr>
              <a:t>foetus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900" spc="-32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Low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levels of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mosaici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sm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9526" y="1001013"/>
            <a:ext cx="4572000" cy="489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95"/>
              </a:spcBef>
            </a:pPr>
            <a:r>
              <a:rPr sz="28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40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Short </a:t>
            </a:r>
            <a:r>
              <a:rPr sz="2400" b="1" spc="100" dirty="0">
                <a:solidFill>
                  <a:srgbClr val="404040"/>
                </a:solidFill>
                <a:latin typeface="Times New Roman"/>
                <a:cs typeface="Times New Roman"/>
              </a:rPr>
              <a:t>time</a:t>
            </a:r>
            <a:r>
              <a:rPr sz="2400" b="1" spc="-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diagnosis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005"/>
              </a:spcBef>
              <a:buClr>
                <a:srgbClr val="2CA1BE"/>
              </a:buClr>
              <a:buSzPct val="79166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Good </a:t>
            </a:r>
            <a:r>
              <a:rPr sz="24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vitrification</a:t>
            </a:r>
            <a:r>
              <a:rPr sz="2400" b="1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400" b="1" spc="-110" dirty="0">
                <a:solidFill>
                  <a:srgbClr val="404040"/>
                </a:solidFill>
                <a:latin typeface="Times New Roman"/>
                <a:cs typeface="Times New Roman"/>
              </a:rPr>
              <a:t>&lt;50% </a:t>
            </a:r>
            <a:r>
              <a:rPr sz="24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Blastocyst</a:t>
            </a:r>
            <a:r>
              <a:rPr sz="2400" b="1" spc="-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formation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1900" spc="12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b="1" spc="120" dirty="0">
                <a:solidFill>
                  <a:srgbClr val="404040"/>
                </a:solidFill>
                <a:latin typeface="Times New Roman"/>
                <a:cs typeface="Times New Roman"/>
              </a:rPr>
              <a:t>Fewer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embryos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b="1" spc="-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900" spc="9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Increased </a:t>
            </a:r>
            <a:r>
              <a:rPr sz="24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cycle</a:t>
            </a:r>
            <a:r>
              <a:rPr sz="2400" b="1" spc="-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cancellation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400" b="1" spc="35" dirty="0">
                <a:solidFill>
                  <a:srgbClr val="404040"/>
                </a:solidFill>
                <a:latin typeface="Times New Roman"/>
                <a:cs typeface="Times New Roman"/>
              </a:rPr>
              <a:t>Ethical</a:t>
            </a:r>
            <a:r>
              <a:rPr sz="2400" b="1" spc="-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acceptance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06328" y="5768338"/>
            <a:ext cx="1185672" cy="107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4296"/>
            <a:ext cx="539496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572" y="749808"/>
            <a:ext cx="289255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74396"/>
            <a:ext cx="800735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100"/>
              </a:spcBef>
            </a:pPr>
            <a:r>
              <a:rPr spc="-495" dirty="0"/>
              <a:t>STAGES </a:t>
            </a:r>
            <a:r>
              <a:rPr spc="-325" dirty="0"/>
              <a:t>OF </a:t>
            </a:r>
            <a:r>
              <a:rPr spc="-390" dirty="0"/>
              <a:t>MOLECULAR</a:t>
            </a:r>
            <a:r>
              <a:rPr spc="-575" dirty="0"/>
              <a:t> </a:t>
            </a:r>
            <a:r>
              <a:rPr spc="-515" dirty="0"/>
              <a:t>ANALYSIS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  <a:tabLst>
                <a:tab pos="527685" algn="l"/>
              </a:tabLst>
            </a:pPr>
            <a:r>
              <a:rPr sz="2250" b="0" spc="38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800" spc="85" dirty="0">
                <a:solidFill>
                  <a:srgbClr val="464A78"/>
                </a:solidFill>
                <a:latin typeface="Times New Roman"/>
                <a:cs typeface="Times New Roman"/>
              </a:rPr>
              <a:t>Tubing </a:t>
            </a:r>
            <a:r>
              <a:rPr sz="2800" spc="150" dirty="0">
                <a:solidFill>
                  <a:srgbClr val="464A78"/>
                </a:solidFill>
                <a:latin typeface="Times New Roman"/>
                <a:cs typeface="Times New Roman"/>
              </a:rPr>
              <a:t>of</a:t>
            </a:r>
            <a:r>
              <a:rPr sz="2800" spc="-75" dirty="0">
                <a:solidFill>
                  <a:srgbClr val="464A78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464A78"/>
                </a:solidFill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52244"/>
            <a:ext cx="539496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" y="1857755"/>
            <a:ext cx="128930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1857755"/>
            <a:ext cx="1714500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58667"/>
            <a:ext cx="539496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572" y="2964179"/>
            <a:ext cx="2852928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19828"/>
            <a:ext cx="539496" cy="6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5572" y="4625340"/>
            <a:ext cx="2106167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39" y="1810410"/>
            <a:ext cx="6720205" cy="50088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527685" algn="l"/>
              </a:tabLst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800" b="1" spc="40" dirty="0">
                <a:solidFill>
                  <a:srgbClr val="464A78"/>
                </a:solidFill>
                <a:latin typeface="Times New Roman"/>
                <a:cs typeface="Times New Roman"/>
              </a:rPr>
              <a:t>Lysis </a:t>
            </a:r>
            <a:r>
              <a:rPr sz="2800" b="1" spc="150" dirty="0">
                <a:solidFill>
                  <a:srgbClr val="464A78"/>
                </a:solidFill>
                <a:latin typeface="Times New Roman"/>
                <a:cs typeface="Times New Roman"/>
              </a:rPr>
              <a:t>of</a:t>
            </a:r>
            <a:r>
              <a:rPr sz="2800" b="1" spc="-35" dirty="0">
                <a:solidFill>
                  <a:srgbClr val="464A78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464A78"/>
                </a:solidFill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Proteinase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K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digestion </a:t>
            </a:r>
            <a:r>
              <a:rPr sz="2800" spc="114" dirty="0">
                <a:solidFill>
                  <a:srgbClr val="404040"/>
                </a:solidFill>
                <a:latin typeface="Times New Roman"/>
                <a:cs typeface="Times New Roman"/>
              </a:rPr>
              <a:t>/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Alkaline</a:t>
            </a:r>
            <a:r>
              <a:rPr sz="2800" spc="-48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lysis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527685" algn="l"/>
              </a:tabLst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800" b="1" spc="114" dirty="0">
                <a:solidFill>
                  <a:srgbClr val="464A78"/>
                </a:solidFill>
                <a:latin typeface="Times New Roman"/>
                <a:cs typeface="Times New Roman"/>
              </a:rPr>
              <a:t>Amplification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010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Polymerase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Chain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2800" spc="-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(PCR)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994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Whole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Genome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Amplification</a:t>
            </a:r>
            <a:r>
              <a:rPr sz="2800" spc="-40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(WGA)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527685" algn="l"/>
              </a:tabLst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800" b="1" spc="150" dirty="0">
                <a:solidFill>
                  <a:srgbClr val="464A78"/>
                </a:solidFill>
                <a:latin typeface="Times New Roman"/>
                <a:cs typeface="Times New Roman"/>
              </a:rPr>
              <a:t>Diagnosis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010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Fragment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404040"/>
                </a:solidFill>
                <a:latin typeface="Times New Roman"/>
                <a:cs typeface="Times New Roman"/>
              </a:rPr>
              <a:t>analysis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994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Minisequencing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994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800" spc="160" dirty="0">
                <a:solidFill>
                  <a:srgbClr val="404040"/>
                </a:solidFill>
                <a:latin typeface="Times New Roman"/>
                <a:cs typeface="Times New Roman"/>
              </a:rPr>
              <a:t>Array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18519" y="5780531"/>
            <a:ext cx="1173479" cy="1077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1295"/>
            <a:ext cx="8964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Methods </a:t>
            </a:r>
            <a:r>
              <a:rPr spc="-350" dirty="0"/>
              <a:t>of </a:t>
            </a:r>
            <a:r>
              <a:rPr spc="-175" dirty="0"/>
              <a:t>Genetic </a:t>
            </a:r>
            <a:r>
              <a:rPr spc="-345" dirty="0"/>
              <a:t>Analysis: </a:t>
            </a:r>
            <a:r>
              <a:rPr spc="-335" dirty="0"/>
              <a:t>PGD</a:t>
            </a:r>
            <a:r>
              <a:rPr spc="20" dirty="0"/>
              <a:t> </a:t>
            </a:r>
            <a:r>
              <a:rPr spc="-320" dirty="0"/>
              <a:t>single</a:t>
            </a:r>
          </a:p>
          <a:p>
            <a:pPr marL="3098800">
              <a:lnSpc>
                <a:spcPct val="100000"/>
              </a:lnSpc>
              <a:spcBef>
                <a:spcPts val="5"/>
              </a:spcBef>
            </a:pPr>
            <a:r>
              <a:rPr spc="-185" dirty="0"/>
              <a:t>gene</a:t>
            </a:r>
            <a:r>
              <a:rPr spc="-229" dirty="0"/>
              <a:t> </a:t>
            </a:r>
            <a:r>
              <a:rPr spc="-350" dirty="0"/>
              <a:t>disorder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0" y="1688694"/>
            <a:ext cx="8632825" cy="46913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550" spc="20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200" dirty="0">
                <a:solidFill>
                  <a:srgbClr val="404040"/>
                </a:solidFill>
                <a:latin typeface="Times New Roman"/>
                <a:cs typeface="Times New Roman"/>
              </a:rPr>
              <a:t>Whole </a:t>
            </a:r>
            <a:r>
              <a:rPr sz="3200" spc="185" dirty="0">
                <a:solidFill>
                  <a:srgbClr val="404040"/>
                </a:solidFill>
                <a:latin typeface="Times New Roman"/>
                <a:cs typeface="Times New Roman"/>
              </a:rPr>
              <a:t>genome</a:t>
            </a:r>
            <a:r>
              <a:rPr sz="3200" spc="-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404040"/>
                </a:solidFill>
                <a:latin typeface="Times New Roman"/>
                <a:cs typeface="Times New Roman"/>
              </a:rPr>
              <a:t>amplification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550" spc="17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Polymerase </a:t>
            </a:r>
            <a:r>
              <a:rPr sz="3200" spc="150" dirty="0">
                <a:solidFill>
                  <a:srgbClr val="404040"/>
                </a:solidFill>
                <a:latin typeface="Times New Roman"/>
                <a:cs typeface="Times New Roman"/>
              </a:rPr>
              <a:t>chain </a:t>
            </a:r>
            <a:r>
              <a:rPr sz="3200" spc="135" dirty="0">
                <a:solidFill>
                  <a:srgbClr val="404040"/>
                </a:solidFill>
                <a:latin typeface="Times New Roman"/>
                <a:cs typeface="Times New Roman"/>
              </a:rPr>
              <a:t>reaction</a:t>
            </a:r>
            <a:r>
              <a:rPr sz="3200" spc="-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3200" spc="55" dirty="0">
                <a:solidFill>
                  <a:srgbClr val="2CA1BE"/>
                </a:solidFill>
                <a:latin typeface="Times New Roman"/>
                <a:cs typeface="Times New Roman"/>
              </a:rPr>
              <a:t>PCR</a:t>
            </a:r>
            <a:r>
              <a:rPr sz="3200" spc="55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550" spc="16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Direct </a:t>
            </a:r>
            <a:r>
              <a:rPr sz="3200" spc="150" dirty="0">
                <a:solidFill>
                  <a:srgbClr val="404040"/>
                </a:solidFill>
                <a:latin typeface="Times New Roman"/>
                <a:cs typeface="Times New Roman"/>
              </a:rPr>
              <a:t>detection </a:t>
            </a:r>
            <a:r>
              <a:rPr sz="3200" spc="75" dirty="0">
                <a:solidFill>
                  <a:srgbClr val="404040"/>
                </a:solidFill>
                <a:latin typeface="Times New Roman"/>
                <a:cs typeface="Times New Roman"/>
              </a:rPr>
              <a:t>of specific</a:t>
            </a:r>
            <a:r>
              <a:rPr sz="3200" spc="-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404040"/>
                </a:solidFill>
                <a:latin typeface="Times New Roman"/>
                <a:cs typeface="Times New Roman"/>
              </a:rPr>
              <a:t>mutation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</a:pPr>
            <a:r>
              <a:rPr sz="2550" spc="20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200" dirty="0">
                <a:solidFill>
                  <a:srgbClr val="404040"/>
                </a:solidFill>
                <a:latin typeface="Times New Roman"/>
                <a:cs typeface="Times New Roman"/>
              </a:rPr>
              <a:t>Genotyping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linked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polymorphic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90" dirty="0">
                <a:solidFill>
                  <a:srgbClr val="404040"/>
                </a:solidFill>
                <a:latin typeface="Times New Roman"/>
                <a:cs typeface="Times New Roman"/>
              </a:rPr>
              <a:t>markers</a:t>
            </a:r>
            <a:r>
              <a:rPr sz="3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515" dirty="0">
                <a:solidFill>
                  <a:srgbClr val="404040"/>
                </a:solidFill>
                <a:latin typeface="Times New Roman"/>
                <a:cs typeface="Times New Roman"/>
              </a:rPr>
              <a:t>to  </a:t>
            </a:r>
            <a:r>
              <a:rPr sz="3200" spc="145" dirty="0">
                <a:solidFill>
                  <a:srgbClr val="404040"/>
                </a:solidFill>
                <a:latin typeface="Times New Roman"/>
                <a:cs typeface="Times New Roman"/>
              </a:rPr>
              <a:t>ensure: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550" spc="1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145" dirty="0">
                <a:solidFill>
                  <a:srgbClr val="404040"/>
                </a:solidFill>
                <a:latin typeface="Times New Roman"/>
                <a:cs typeface="Times New Roman"/>
              </a:rPr>
              <a:t>Bi-parental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404040"/>
                </a:solidFill>
                <a:latin typeface="Times New Roman"/>
                <a:cs typeface="Times New Roman"/>
              </a:rPr>
              <a:t>inheritance</a:t>
            </a:r>
            <a:endParaRPr sz="3200">
              <a:latin typeface="Times New Roman"/>
              <a:cs typeface="Times New Roman"/>
            </a:endParaRPr>
          </a:p>
          <a:p>
            <a:pPr marL="698500" marR="260350" indent="-228600">
              <a:lnSpc>
                <a:spcPct val="100000"/>
              </a:lnSpc>
              <a:spcBef>
                <a:spcPts val="994"/>
              </a:spcBef>
            </a:pPr>
            <a:r>
              <a:rPr sz="2550" spc="17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3200" spc="170" dirty="0">
                <a:solidFill>
                  <a:srgbClr val="404040"/>
                </a:solidFill>
                <a:latin typeface="Times New Roman"/>
                <a:cs typeface="Times New Roman"/>
              </a:rPr>
              <a:t>Infer </a:t>
            </a: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3200" spc="145" dirty="0">
                <a:solidFill>
                  <a:srgbClr val="404040"/>
                </a:solidFill>
                <a:latin typeface="Times New Roman"/>
                <a:cs typeface="Times New Roman"/>
              </a:rPr>
              <a:t>inheritance </a:t>
            </a:r>
            <a:r>
              <a:rPr sz="3200" spc="7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190" dirty="0">
                <a:solidFill>
                  <a:srgbClr val="404040"/>
                </a:solidFill>
                <a:latin typeface="Times New Roman"/>
                <a:cs typeface="Times New Roman"/>
              </a:rPr>
              <a:t>normal 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copy </a:t>
            </a:r>
            <a:r>
              <a:rPr sz="3200" spc="7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-515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gene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404040"/>
                </a:solidFill>
                <a:latin typeface="Times New Roman"/>
                <a:cs typeface="Times New Roman"/>
              </a:rPr>
              <a:t>(Allele)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81943" y="5748527"/>
            <a:ext cx="1210055" cy="1109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Methods </a:t>
            </a:r>
            <a:r>
              <a:rPr spc="-350" dirty="0"/>
              <a:t>of </a:t>
            </a:r>
            <a:r>
              <a:rPr spc="-175" dirty="0"/>
              <a:t>Genetic </a:t>
            </a:r>
            <a:r>
              <a:rPr spc="-345" dirty="0"/>
              <a:t>Analysis:</a:t>
            </a:r>
            <a:r>
              <a:rPr spc="-105" dirty="0"/>
              <a:t> </a:t>
            </a:r>
            <a:r>
              <a:rPr sz="2800" spc="-325" dirty="0"/>
              <a:t>Structural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8739" y="575817"/>
            <a:ext cx="8636635" cy="4347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2390">
              <a:lnSpc>
                <a:spcPct val="100000"/>
              </a:lnSpc>
              <a:spcBef>
                <a:spcPts val="95"/>
              </a:spcBef>
            </a:pPr>
            <a:r>
              <a:rPr sz="2800" b="1" spc="-229" dirty="0">
                <a:latin typeface="Verdana"/>
                <a:cs typeface="Verdana"/>
              </a:rPr>
              <a:t>chromosomal</a:t>
            </a:r>
            <a:r>
              <a:rPr sz="2800" b="1" spc="-165" dirty="0">
                <a:latin typeface="Verdana"/>
                <a:cs typeface="Verdana"/>
              </a:rPr>
              <a:t> </a:t>
            </a:r>
            <a:r>
              <a:rPr sz="2800" b="1" spc="-245" dirty="0">
                <a:latin typeface="Verdana"/>
                <a:cs typeface="Verdana"/>
              </a:rPr>
              <a:t>abnormality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26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spc="130" dirty="0">
                <a:solidFill>
                  <a:srgbClr val="404040"/>
                </a:solidFill>
                <a:latin typeface="Times New Roman"/>
                <a:cs typeface="Times New Roman"/>
              </a:rPr>
              <a:t>Fluorescent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32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situ</a:t>
            </a:r>
            <a:r>
              <a:rPr sz="32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404040"/>
                </a:solidFill>
                <a:latin typeface="Times New Roman"/>
                <a:cs typeface="Times New Roman"/>
              </a:rPr>
              <a:t>hybridization</a:t>
            </a:r>
            <a:r>
              <a:rPr sz="32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3200" spc="45" dirty="0">
                <a:solidFill>
                  <a:srgbClr val="2CA1BE"/>
                </a:solidFill>
                <a:latin typeface="Times New Roman"/>
                <a:cs typeface="Times New Roman"/>
              </a:rPr>
              <a:t>FISH</a:t>
            </a:r>
            <a:r>
              <a:rPr sz="3200" spc="45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550" spc="44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550" spc="-40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200" spc="135" dirty="0">
                <a:solidFill>
                  <a:srgbClr val="404040"/>
                </a:solidFill>
                <a:latin typeface="Times New Roman"/>
                <a:cs typeface="Times New Roman"/>
              </a:rPr>
              <a:t>PCR-based </a:t>
            </a:r>
            <a:r>
              <a:rPr sz="3200" spc="140" dirty="0">
                <a:solidFill>
                  <a:srgbClr val="404040"/>
                </a:solidFill>
                <a:latin typeface="Times New Roman"/>
                <a:cs typeface="Times New Roman"/>
              </a:rPr>
              <a:t>testing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040"/>
              </a:spcBef>
              <a:buClr>
                <a:srgbClr val="2CA1BE"/>
              </a:buClr>
              <a:buSzPct val="79687"/>
              <a:buFont typeface="Courier New"/>
              <a:buChar char="o"/>
              <a:tabLst>
                <a:tab pos="756920" algn="l"/>
              </a:tabLst>
            </a:pPr>
            <a:r>
              <a:rPr sz="3200" spc="150" dirty="0">
                <a:solidFill>
                  <a:srgbClr val="404040"/>
                </a:solidFill>
                <a:latin typeface="Times New Roman"/>
                <a:cs typeface="Times New Roman"/>
              </a:rPr>
              <a:t>Whole </a:t>
            </a:r>
            <a:r>
              <a:rPr sz="3200" spc="190" dirty="0">
                <a:solidFill>
                  <a:srgbClr val="404040"/>
                </a:solidFill>
                <a:latin typeface="Times New Roman"/>
                <a:cs typeface="Times New Roman"/>
              </a:rPr>
              <a:t>genome</a:t>
            </a:r>
            <a:r>
              <a:rPr sz="3200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404040"/>
                </a:solidFill>
                <a:latin typeface="Times New Roman"/>
                <a:cs typeface="Times New Roman"/>
              </a:rPr>
              <a:t>amplification</a:t>
            </a:r>
            <a:endParaRPr sz="3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010"/>
              </a:spcBef>
              <a:buClr>
                <a:srgbClr val="2CA1BE"/>
              </a:buClr>
              <a:buSzPct val="79687"/>
              <a:buFont typeface="Courier New"/>
              <a:buChar char="o"/>
              <a:tabLst>
                <a:tab pos="756920" algn="l"/>
              </a:tabLst>
            </a:pPr>
            <a:r>
              <a:rPr sz="3200" spc="175" dirty="0">
                <a:solidFill>
                  <a:srgbClr val="404040"/>
                </a:solidFill>
                <a:latin typeface="Times New Roman"/>
                <a:cs typeface="Times New Roman"/>
              </a:rPr>
              <a:t>Genotyping </a:t>
            </a:r>
            <a:r>
              <a:rPr sz="3200" spc="7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3200" spc="160" dirty="0">
                <a:solidFill>
                  <a:srgbClr val="404040"/>
                </a:solidFill>
                <a:latin typeface="Times New Roman"/>
                <a:cs typeface="Times New Roman"/>
              </a:rPr>
              <a:t>linked </a:t>
            </a:r>
            <a:r>
              <a:rPr sz="3200" spc="180" dirty="0">
                <a:solidFill>
                  <a:srgbClr val="404040"/>
                </a:solidFill>
                <a:latin typeface="Times New Roman"/>
                <a:cs typeface="Times New Roman"/>
              </a:rPr>
              <a:t>polymorphic</a:t>
            </a:r>
            <a:r>
              <a:rPr sz="3200" spc="-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185" dirty="0">
                <a:solidFill>
                  <a:srgbClr val="404040"/>
                </a:solidFill>
                <a:latin typeface="Times New Roman"/>
                <a:cs typeface="Times New Roman"/>
              </a:rPr>
              <a:t>markers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06328" y="5768339"/>
            <a:ext cx="1185670" cy="108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632205"/>
            <a:ext cx="2164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latin typeface="Verdana"/>
                <a:cs typeface="Verdana"/>
              </a:rPr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906780" y="1552955"/>
            <a:ext cx="7696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1943" y="5748527"/>
            <a:ext cx="1210055" cy="1109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790" y="183845"/>
            <a:ext cx="2521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/>
              <a:t>DIAGNOSIS</a:t>
            </a:r>
          </a:p>
        </p:txBody>
      </p:sp>
      <p:sp>
        <p:nvSpPr>
          <p:cNvPr id="4" name="object 4"/>
          <p:cNvSpPr/>
          <p:nvPr/>
        </p:nvSpPr>
        <p:spPr>
          <a:xfrm>
            <a:off x="522731" y="966216"/>
            <a:ext cx="443484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055" y="896111"/>
            <a:ext cx="4125468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731" y="2516123"/>
            <a:ext cx="443484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055" y="2446020"/>
            <a:ext cx="1741932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2660" y="2446020"/>
            <a:ext cx="1065276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2092" y="2446020"/>
            <a:ext cx="2814828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31" y="4440935"/>
            <a:ext cx="443484" cy="435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9055" y="4370832"/>
            <a:ext cx="3090672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1342" y="853563"/>
            <a:ext cx="5168265" cy="58286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R="1005205" algn="ctr">
              <a:lnSpc>
                <a:spcPct val="100000"/>
              </a:lnSpc>
              <a:spcBef>
                <a:spcPts val="860"/>
              </a:spcBef>
              <a:tabLst>
                <a:tab pos="342265" algn="l"/>
              </a:tabLst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000" b="1" spc="65" dirty="0">
                <a:solidFill>
                  <a:srgbClr val="A2171E"/>
                </a:solidFill>
                <a:latin typeface="Times New Roman"/>
                <a:cs typeface="Times New Roman"/>
              </a:rPr>
              <a:t>Polymerase chain </a:t>
            </a:r>
            <a:r>
              <a:rPr sz="2000" b="1" spc="40" dirty="0">
                <a:solidFill>
                  <a:srgbClr val="A2171E"/>
                </a:solidFill>
                <a:latin typeface="Times New Roman"/>
                <a:cs typeface="Times New Roman"/>
              </a:rPr>
              <a:t>reaction</a:t>
            </a:r>
            <a:r>
              <a:rPr sz="2000" b="1" spc="-254" dirty="0">
                <a:solidFill>
                  <a:srgbClr val="A2171E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2171E"/>
                </a:solidFill>
                <a:latin typeface="Times New Roman"/>
                <a:cs typeface="Times New Roman"/>
              </a:rPr>
              <a:t>(PCR)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Analyse </a:t>
            </a:r>
            <a:r>
              <a:rPr sz="2000" spc="50" dirty="0">
                <a:solidFill>
                  <a:srgbClr val="404040"/>
                </a:solidFill>
                <a:latin typeface="Times New Roman"/>
                <a:cs typeface="Times New Roman"/>
              </a:rPr>
              <a:t>specific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mutation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0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Single-gene</a:t>
            </a:r>
            <a:r>
              <a:rPr sz="18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disorders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8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450" spc="12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PGS</a:t>
            </a:r>
            <a:endParaRPr sz="1800">
              <a:latin typeface="Times New Roman"/>
              <a:cs typeface="Times New Roman"/>
            </a:endParaRPr>
          </a:p>
          <a:p>
            <a:pPr marR="121920" algn="ctr">
              <a:lnSpc>
                <a:spcPct val="100000"/>
              </a:lnSpc>
              <a:spcBef>
                <a:spcPts val="750"/>
              </a:spcBef>
              <a:tabLst>
                <a:tab pos="342265" algn="l"/>
              </a:tabLst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000" b="1" spc="50" dirty="0">
                <a:solidFill>
                  <a:srgbClr val="A2171E"/>
                </a:solidFill>
                <a:latin typeface="Times New Roman"/>
                <a:cs typeface="Times New Roman"/>
              </a:rPr>
              <a:t>Fluorescent </a:t>
            </a:r>
            <a:r>
              <a:rPr sz="2000" b="1" i="1" spc="55" dirty="0">
                <a:solidFill>
                  <a:srgbClr val="A2171E"/>
                </a:solidFill>
                <a:latin typeface="Times New Roman"/>
                <a:cs typeface="Times New Roman"/>
              </a:rPr>
              <a:t>in </a:t>
            </a:r>
            <a:r>
              <a:rPr sz="2000" b="1" i="1" spc="110" dirty="0">
                <a:solidFill>
                  <a:srgbClr val="A2171E"/>
                </a:solidFill>
                <a:latin typeface="Times New Roman"/>
                <a:cs typeface="Times New Roman"/>
              </a:rPr>
              <a:t>situ </a:t>
            </a:r>
            <a:r>
              <a:rPr sz="2000" b="1" spc="75" dirty="0">
                <a:solidFill>
                  <a:srgbClr val="A2171E"/>
                </a:solidFill>
                <a:latin typeface="Times New Roman"/>
                <a:cs typeface="Times New Roman"/>
              </a:rPr>
              <a:t>Hybridisation</a:t>
            </a:r>
            <a:r>
              <a:rPr sz="2000" b="1" spc="-320" dirty="0">
                <a:solidFill>
                  <a:srgbClr val="A2171E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A2171E"/>
                </a:solidFill>
                <a:latin typeface="Times New Roman"/>
                <a:cs typeface="Times New Roman"/>
              </a:rPr>
              <a:t>(FISH)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Analyse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404040"/>
                </a:solidFill>
                <a:latin typeface="Times New Roman"/>
                <a:cs typeface="Times New Roman"/>
              </a:rPr>
              <a:t>chromosomes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0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Sexing 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1800" spc="50" dirty="0">
                <a:solidFill>
                  <a:srgbClr val="404040"/>
                </a:solidFill>
                <a:latin typeface="Times New Roman"/>
                <a:cs typeface="Times New Roman"/>
              </a:rPr>
              <a:t>X-Linked</a:t>
            </a:r>
            <a:r>
              <a:rPr sz="1800" spc="-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disorders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8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Chromosomal</a:t>
            </a:r>
            <a:r>
              <a:rPr sz="1800" spc="-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abnormalities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95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450" spc="12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PGS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000" b="1" spc="20" dirty="0">
                <a:solidFill>
                  <a:srgbClr val="A2171E"/>
                </a:solidFill>
                <a:latin typeface="Times New Roman"/>
                <a:cs typeface="Times New Roman"/>
              </a:rPr>
              <a:t>Arrays </a:t>
            </a:r>
            <a:r>
              <a:rPr sz="2000" b="1" spc="55" dirty="0">
                <a:solidFill>
                  <a:srgbClr val="A2171E"/>
                </a:solidFill>
                <a:latin typeface="Times New Roman"/>
                <a:cs typeface="Times New Roman"/>
              </a:rPr>
              <a:t>(‘gold</a:t>
            </a:r>
            <a:r>
              <a:rPr sz="2000" b="1" spc="-95" dirty="0">
                <a:solidFill>
                  <a:srgbClr val="A2171E"/>
                </a:solidFill>
                <a:latin typeface="Times New Roman"/>
                <a:cs typeface="Times New Roman"/>
              </a:rPr>
              <a:t> </a:t>
            </a:r>
            <a:r>
              <a:rPr sz="2000" b="1" spc="20" dirty="0">
                <a:solidFill>
                  <a:srgbClr val="A2171E"/>
                </a:solidFill>
                <a:latin typeface="Times New Roman"/>
                <a:cs typeface="Times New Roman"/>
              </a:rPr>
              <a:t>standard’)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1600" spc="27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000" spc="95" dirty="0">
                <a:solidFill>
                  <a:srgbClr val="404040"/>
                </a:solidFill>
                <a:latin typeface="Times New Roman"/>
                <a:cs typeface="Times New Roman"/>
              </a:rPr>
              <a:t>Analyse 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chromosome 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imbalances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000" spc="-2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/or</a:t>
            </a:r>
            <a:endParaRPr sz="2000">
              <a:latin typeface="Times New Roman"/>
              <a:cs typeface="Times New Roman"/>
            </a:endParaRPr>
          </a:p>
          <a:p>
            <a:pPr marR="185420" algn="ctr">
              <a:lnSpc>
                <a:spcPct val="100000"/>
              </a:lnSpc>
              <a:spcBef>
                <a:spcPts val="760"/>
              </a:spcBef>
            </a:pPr>
            <a:r>
              <a:rPr sz="2000" spc="114" dirty="0">
                <a:solidFill>
                  <a:srgbClr val="404040"/>
                </a:solidFill>
                <a:latin typeface="Times New Roman"/>
                <a:cs typeface="Times New Roman"/>
              </a:rPr>
              <a:t>mutations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404040"/>
                </a:solidFill>
                <a:latin typeface="Times New Roman"/>
                <a:cs typeface="Times New Roman"/>
              </a:rPr>
              <a:t>linkage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Times New Roman"/>
                <a:cs typeface="Times New Roman"/>
              </a:rPr>
              <a:t>CGH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Times New Roman"/>
                <a:cs typeface="Times New Roman"/>
              </a:rPr>
              <a:t>SNP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80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1800" spc="105" dirty="0">
                <a:solidFill>
                  <a:srgbClr val="404040"/>
                </a:solidFill>
                <a:latin typeface="Times New Roman"/>
                <a:cs typeface="Times New Roman"/>
              </a:rPr>
              <a:t>Chromosome</a:t>
            </a:r>
            <a:r>
              <a:rPr sz="1800" spc="-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abnormalities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8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1450" spc="12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imes New Roman"/>
                <a:cs typeface="Times New Roman"/>
              </a:rPr>
              <a:t>PGS</a:t>
            </a:r>
            <a:endParaRPr sz="1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790"/>
              </a:spcBef>
            </a:pPr>
            <a:r>
              <a:rPr sz="1450" spc="235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Single 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gene</a:t>
            </a:r>
            <a:r>
              <a:rPr sz="1800" spc="-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404040"/>
                </a:solidFill>
                <a:latin typeface="Times New Roman"/>
                <a:cs typeface="Times New Roman"/>
              </a:rPr>
              <a:t>disorders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6103" y="2616707"/>
            <a:ext cx="3401567" cy="1641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8859" y="393191"/>
            <a:ext cx="3336036" cy="2078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5623" y="4433315"/>
            <a:ext cx="3438144" cy="1647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95659" y="5757671"/>
            <a:ext cx="1196340" cy="1100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7608" y="4044441"/>
            <a:ext cx="149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latin typeface="Times New Roman"/>
                <a:cs typeface="Times New Roman"/>
              </a:rPr>
              <a:t>Biopsied </a:t>
            </a:r>
            <a:r>
              <a:rPr sz="1400" spc="20" dirty="0">
                <a:latin typeface="Times New Roman"/>
                <a:cs typeface="Times New Roman"/>
              </a:rPr>
              <a:t>cell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100" dirty="0">
                <a:latin typeface="Times New Roman"/>
                <a:cs typeface="Times New Roman"/>
              </a:rPr>
              <a:t>DNA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911" y="4062221"/>
            <a:ext cx="1098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latin typeface="Times New Roman"/>
                <a:cs typeface="Times New Roman"/>
              </a:rPr>
              <a:t>Control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0" dirty="0">
                <a:latin typeface="Times New Roman"/>
                <a:cs typeface="Times New Roman"/>
              </a:rPr>
              <a:t>DNA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7360" y="3334201"/>
            <a:ext cx="221741" cy="567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896" y="3379765"/>
            <a:ext cx="218106" cy="56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528" y="3012948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4">
                <a:moveTo>
                  <a:pt x="31750" y="192024"/>
                </a:moveTo>
                <a:lnTo>
                  <a:pt x="0" y="192024"/>
                </a:lnTo>
                <a:lnTo>
                  <a:pt x="38100" y="268224"/>
                </a:lnTo>
                <a:lnTo>
                  <a:pt x="69850" y="204724"/>
                </a:lnTo>
                <a:lnTo>
                  <a:pt x="31750" y="204724"/>
                </a:lnTo>
                <a:lnTo>
                  <a:pt x="31750" y="192024"/>
                </a:lnTo>
                <a:close/>
              </a:path>
              <a:path w="76200" h="268604">
                <a:moveTo>
                  <a:pt x="44450" y="0"/>
                </a:moveTo>
                <a:lnTo>
                  <a:pt x="31750" y="0"/>
                </a:lnTo>
                <a:lnTo>
                  <a:pt x="31750" y="204724"/>
                </a:lnTo>
                <a:lnTo>
                  <a:pt x="44450" y="204724"/>
                </a:lnTo>
                <a:lnTo>
                  <a:pt x="44450" y="0"/>
                </a:lnTo>
                <a:close/>
              </a:path>
              <a:path w="76200" h="268604">
                <a:moveTo>
                  <a:pt x="76200" y="192024"/>
                </a:moveTo>
                <a:lnTo>
                  <a:pt x="44450" y="192024"/>
                </a:lnTo>
                <a:lnTo>
                  <a:pt x="44450" y="204724"/>
                </a:lnTo>
                <a:lnTo>
                  <a:pt x="69850" y="204724"/>
                </a:lnTo>
                <a:lnTo>
                  <a:pt x="76200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7317" y="816102"/>
            <a:ext cx="462280" cy="334010"/>
          </a:xfrm>
          <a:custGeom>
            <a:avLst/>
            <a:gdLst/>
            <a:ahLst/>
            <a:cxnLst/>
            <a:rect l="l" t="t" r="r" b="b"/>
            <a:pathLst>
              <a:path w="462279" h="334009">
                <a:moveTo>
                  <a:pt x="230886" y="0"/>
                </a:moveTo>
                <a:lnTo>
                  <a:pt x="177948" y="4405"/>
                </a:lnTo>
                <a:lnTo>
                  <a:pt x="129351" y="16955"/>
                </a:lnTo>
                <a:lnTo>
                  <a:pt x="86481" y="36649"/>
                </a:lnTo>
                <a:lnTo>
                  <a:pt x="50725" y="62488"/>
                </a:lnTo>
                <a:lnTo>
                  <a:pt x="23468" y="93472"/>
                </a:lnTo>
                <a:lnTo>
                  <a:pt x="6098" y="128602"/>
                </a:lnTo>
                <a:lnTo>
                  <a:pt x="0" y="166877"/>
                </a:lnTo>
                <a:lnTo>
                  <a:pt x="6098" y="205153"/>
                </a:lnTo>
                <a:lnTo>
                  <a:pt x="23468" y="240283"/>
                </a:lnTo>
                <a:lnTo>
                  <a:pt x="50725" y="271267"/>
                </a:lnTo>
                <a:lnTo>
                  <a:pt x="86481" y="297106"/>
                </a:lnTo>
                <a:lnTo>
                  <a:pt x="129351" y="316800"/>
                </a:lnTo>
                <a:lnTo>
                  <a:pt x="177948" y="329350"/>
                </a:lnTo>
                <a:lnTo>
                  <a:pt x="230886" y="333756"/>
                </a:lnTo>
                <a:lnTo>
                  <a:pt x="283823" y="329350"/>
                </a:lnTo>
                <a:lnTo>
                  <a:pt x="332420" y="316800"/>
                </a:lnTo>
                <a:lnTo>
                  <a:pt x="375290" y="297106"/>
                </a:lnTo>
                <a:lnTo>
                  <a:pt x="411046" y="271267"/>
                </a:lnTo>
                <a:lnTo>
                  <a:pt x="438303" y="240283"/>
                </a:lnTo>
                <a:lnTo>
                  <a:pt x="455673" y="205153"/>
                </a:lnTo>
                <a:lnTo>
                  <a:pt x="461772" y="166877"/>
                </a:lnTo>
                <a:lnTo>
                  <a:pt x="455673" y="128602"/>
                </a:lnTo>
                <a:lnTo>
                  <a:pt x="438303" y="93472"/>
                </a:lnTo>
                <a:lnTo>
                  <a:pt x="411046" y="62488"/>
                </a:lnTo>
                <a:lnTo>
                  <a:pt x="375290" y="36649"/>
                </a:lnTo>
                <a:lnTo>
                  <a:pt x="332420" y="16955"/>
                </a:lnTo>
                <a:lnTo>
                  <a:pt x="283823" y="4405"/>
                </a:lnTo>
                <a:lnTo>
                  <a:pt x="23088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7317" y="816102"/>
            <a:ext cx="462280" cy="334010"/>
          </a:xfrm>
          <a:custGeom>
            <a:avLst/>
            <a:gdLst/>
            <a:ahLst/>
            <a:cxnLst/>
            <a:rect l="l" t="t" r="r" b="b"/>
            <a:pathLst>
              <a:path w="462279" h="334009">
                <a:moveTo>
                  <a:pt x="0" y="166877"/>
                </a:moveTo>
                <a:lnTo>
                  <a:pt x="6098" y="128602"/>
                </a:lnTo>
                <a:lnTo>
                  <a:pt x="23468" y="93472"/>
                </a:lnTo>
                <a:lnTo>
                  <a:pt x="50725" y="62488"/>
                </a:lnTo>
                <a:lnTo>
                  <a:pt x="86481" y="36649"/>
                </a:lnTo>
                <a:lnTo>
                  <a:pt x="129351" y="16955"/>
                </a:lnTo>
                <a:lnTo>
                  <a:pt x="177948" y="4405"/>
                </a:lnTo>
                <a:lnTo>
                  <a:pt x="230886" y="0"/>
                </a:lnTo>
                <a:lnTo>
                  <a:pt x="283823" y="4405"/>
                </a:lnTo>
                <a:lnTo>
                  <a:pt x="332420" y="16955"/>
                </a:lnTo>
                <a:lnTo>
                  <a:pt x="375290" y="36649"/>
                </a:lnTo>
                <a:lnTo>
                  <a:pt x="411046" y="62488"/>
                </a:lnTo>
                <a:lnTo>
                  <a:pt x="438303" y="93472"/>
                </a:lnTo>
                <a:lnTo>
                  <a:pt x="455673" y="128602"/>
                </a:lnTo>
                <a:lnTo>
                  <a:pt x="461772" y="166877"/>
                </a:lnTo>
                <a:lnTo>
                  <a:pt x="455673" y="205153"/>
                </a:lnTo>
                <a:lnTo>
                  <a:pt x="438303" y="240283"/>
                </a:lnTo>
                <a:lnTo>
                  <a:pt x="411046" y="271267"/>
                </a:lnTo>
                <a:lnTo>
                  <a:pt x="375290" y="297106"/>
                </a:lnTo>
                <a:lnTo>
                  <a:pt x="332420" y="316800"/>
                </a:lnTo>
                <a:lnTo>
                  <a:pt x="283823" y="329350"/>
                </a:lnTo>
                <a:lnTo>
                  <a:pt x="230886" y="333756"/>
                </a:lnTo>
                <a:lnTo>
                  <a:pt x="177948" y="329350"/>
                </a:lnTo>
                <a:lnTo>
                  <a:pt x="129351" y="316800"/>
                </a:lnTo>
                <a:lnTo>
                  <a:pt x="86481" y="297106"/>
                </a:lnTo>
                <a:lnTo>
                  <a:pt x="50725" y="271267"/>
                </a:lnTo>
                <a:lnTo>
                  <a:pt x="23468" y="240283"/>
                </a:lnTo>
                <a:lnTo>
                  <a:pt x="6098" y="205153"/>
                </a:lnTo>
                <a:lnTo>
                  <a:pt x="0" y="166877"/>
                </a:lnTo>
                <a:close/>
              </a:path>
            </a:pathLst>
          </a:custGeom>
          <a:ln w="41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3444" y="1011936"/>
            <a:ext cx="92964" cy="74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101" y="2630170"/>
            <a:ext cx="2397760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imes New Roman"/>
                <a:cs typeface="Times New Roman"/>
              </a:rPr>
              <a:t>Amplify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DNA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&amp;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29228" y="1607819"/>
            <a:ext cx="276860" cy="466725"/>
          </a:xfrm>
          <a:custGeom>
            <a:avLst/>
            <a:gdLst/>
            <a:ahLst/>
            <a:cxnLst/>
            <a:rect l="l" t="t" r="r" b="b"/>
            <a:pathLst>
              <a:path w="276860" h="466725">
                <a:moveTo>
                  <a:pt x="91567" y="0"/>
                </a:moveTo>
                <a:lnTo>
                  <a:pt x="150534" y="13257"/>
                </a:lnTo>
                <a:lnTo>
                  <a:pt x="204009" y="26509"/>
                </a:lnTo>
                <a:lnTo>
                  <a:pt x="246530" y="39748"/>
                </a:lnTo>
                <a:lnTo>
                  <a:pt x="276860" y="66166"/>
                </a:lnTo>
                <a:lnTo>
                  <a:pt x="251412" y="77215"/>
                </a:lnTo>
                <a:lnTo>
                  <a:pt x="198759" y="88264"/>
                </a:lnTo>
                <a:lnTo>
                  <a:pt x="133095" y="99313"/>
                </a:lnTo>
                <a:lnTo>
                  <a:pt x="68617" y="110362"/>
                </a:lnTo>
                <a:lnTo>
                  <a:pt x="19520" y="121412"/>
                </a:lnTo>
                <a:lnTo>
                  <a:pt x="0" y="132460"/>
                </a:lnTo>
                <a:lnTo>
                  <a:pt x="20508" y="143568"/>
                </a:lnTo>
                <a:lnTo>
                  <a:pt x="71778" y="154860"/>
                </a:lnTo>
                <a:lnTo>
                  <a:pt x="138430" y="166242"/>
                </a:lnTo>
                <a:lnTo>
                  <a:pt x="205081" y="177625"/>
                </a:lnTo>
                <a:lnTo>
                  <a:pt x="256351" y="188917"/>
                </a:lnTo>
                <a:lnTo>
                  <a:pt x="276860" y="200025"/>
                </a:lnTo>
                <a:lnTo>
                  <a:pt x="256351" y="211074"/>
                </a:lnTo>
                <a:lnTo>
                  <a:pt x="205081" y="222123"/>
                </a:lnTo>
                <a:lnTo>
                  <a:pt x="138429" y="233172"/>
                </a:lnTo>
                <a:lnTo>
                  <a:pt x="71778" y="244221"/>
                </a:lnTo>
                <a:lnTo>
                  <a:pt x="20508" y="255270"/>
                </a:lnTo>
                <a:lnTo>
                  <a:pt x="0" y="266318"/>
                </a:lnTo>
                <a:lnTo>
                  <a:pt x="19520" y="277314"/>
                </a:lnTo>
                <a:lnTo>
                  <a:pt x="68617" y="288327"/>
                </a:lnTo>
                <a:lnTo>
                  <a:pt x="133095" y="299354"/>
                </a:lnTo>
                <a:lnTo>
                  <a:pt x="198759" y="310392"/>
                </a:lnTo>
                <a:lnTo>
                  <a:pt x="251412" y="321437"/>
                </a:lnTo>
                <a:lnTo>
                  <a:pt x="276860" y="332485"/>
                </a:lnTo>
                <a:lnTo>
                  <a:pt x="263051" y="345890"/>
                </a:lnTo>
                <a:lnTo>
                  <a:pt x="217781" y="359495"/>
                </a:lnTo>
                <a:lnTo>
                  <a:pt x="160886" y="373167"/>
                </a:lnTo>
                <a:lnTo>
                  <a:pt x="112202" y="386772"/>
                </a:lnTo>
                <a:lnTo>
                  <a:pt x="91567" y="400176"/>
                </a:lnTo>
                <a:lnTo>
                  <a:pt x="107356" y="416677"/>
                </a:lnTo>
                <a:lnTo>
                  <a:pt x="149113" y="433212"/>
                </a:lnTo>
                <a:lnTo>
                  <a:pt x="208420" y="449772"/>
                </a:lnTo>
                <a:lnTo>
                  <a:pt x="276860" y="46634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9228" y="1633727"/>
            <a:ext cx="276860" cy="401320"/>
          </a:xfrm>
          <a:custGeom>
            <a:avLst/>
            <a:gdLst/>
            <a:ahLst/>
            <a:cxnLst/>
            <a:rect l="l" t="t" r="r" b="b"/>
            <a:pathLst>
              <a:path w="276860" h="401319">
                <a:moveTo>
                  <a:pt x="276860" y="0"/>
                </a:moveTo>
                <a:lnTo>
                  <a:pt x="208285" y="11049"/>
                </a:lnTo>
                <a:lnTo>
                  <a:pt x="143557" y="22098"/>
                </a:lnTo>
                <a:lnTo>
                  <a:pt x="86518" y="33147"/>
                </a:lnTo>
                <a:lnTo>
                  <a:pt x="41016" y="44196"/>
                </a:lnTo>
                <a:lnTo>
                  <a:pt x="0" y="66294"/>
                </a:lnTo>
                <a:lnTo>
                  <a:pt x="20508" y="77343"/>
                </a:lnTo>
                <a:lnTo>
                  <a:pt x="71778" y="88392"/>
                </a:lnTo>
                <a:lnTo>
                  <a:pt x="138430" y="99441"/>
                </a:lnTo>
                <a:lnTo>
                  <a:pt x="205081" y="110490"/>
                </a:lnTo>
                <a:lnTo>
                  <a:pt x="256351" y="121539"/>
                </a:lnTo>
                <a:lnTo>
                  <a:pt x="276860" y="132587"/>
                </a:lnTo>
                <a:lnTo>
                  <a:pt x="256351" y="143749"/>
                </a:lnTo>
                <a:lnTo>
                  <a:pt x="205081" y="155081"/>
                </a:lnTo>
                <a:lnTo>
                  <a:pt x="138429" y="166497"/>
                </a:lnTo>
                <a:lnTo>
                  <a:pt x="71778" y="177912"/>
                </a:lnTo>
                <a:lnTo>
                  <a:pt x="20508" y="189244"/>
                </a:lnTo>
                <a:lnTo>
                  <a:pt x="0" y="200406"/>
                </a:lnTo>
                <a:lnTo>
                  <a:pt x="19520" y="211455"/>
                </a:lnTo>
                <a:lnTo>
                  <a:pt x="68617" y="222504"/>
                </a:lnTo>
                <a:lnTo>
                  <a:pt x="133095" y="233553"/>
                </a:lnTo>
                <a:lnTo>
                  <a:pt x="198759" y="244602"/>
                </a:lnTo>
                <a:lnTo>
                  <a:pt x="251412" y="255651"/>
                </a:lnTo>
                <a:lnTo>
                  <a:pt x="276860" y="266700"/>
                </a:lnTo>
                <a:lnTo>
                  <a:pt x="263051" y="279958"/>
                </a:lnTo>
                <a:lnTo>
                  <a:pt x="217781" y="293217"/>
                </a:lnTo>
                <a:lnTo>
                  <a:pt x="160886" y="306476"/>
                </a:lnTo>
                <a:lnTo>
                  <a:pt x="112202" y="319735"/>
                </a:lnTo>
                <a:lnTo>
                  <a:pt x="91567" y="332994"/>
                </a:lnTo>
                <a:lnTo>
                  <a:pt x="107356" y="349591"/>
                </a:lnTo>
                <a:lnTo>
                  <a:pt x="149113" y="366331"/>
                </a:lnTo>
                <a:lnTo>
                  <a:pt x="208420" y="383357"/>
                </a:lnTo>
                <a:lnTo>
                  <a:pt x="276860" y="4008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2477" y="1091310"/>
            <a:ext cx="156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Times New Roman"/>
                <a:cs typeface="Times New Roman"/>
              </a:rPr>
              <a:t>Biopsied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cell(s)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1904" y="2471927"/>
            <a:ext cx="2049526" cy="477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1512" y="4661113"/>
            <a:ext cx="218607" cy="562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0143" y="4547361"/>
            <a:ext cx="1426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Times New Roman"/>
                <a:cs typeface="Times New Roman"/>
              </a:rPr>
              <a:t>Combine  </a:t>
            </a:r>
            <a:r>
              <a:rPr sz="1800" spc="75" dirty="0">
                <a:latin typeface="Times New Roman"/>
                <a:cs typeface="Times New Roman"/>
              </a:rPr>
              <a:t>labelled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DNA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70959" y="1217675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5">
                <a:moveTo>
                  <a:pt x="31750" y="192024"/>
                </a:moveTo>
                <a:lnTo>
                  <a:pt x="0" y="192024"/>
                </a:lnTo>
                <a:lnTo>
                  <a:pt x="38100" y="268224"/>
                </a:lnTo>
                <a:lnTo>
                  <a:pt x="69850" y="204724"/>
                </a:lnTo>
                <a:lnTo>
                  <a:pt x="31750" y="204724"/>
                </a:lnTo>
                <a:lnTo>
                  <a:pt x="31750" y="192024"/>
                </a:lnTo>
                <a:close/>
              </a:path>
              <a:path w="76200" h="268605">
                <a:moveTo>
                  <a:pt x="44450" y="0"/>
                </a:moveTo>
                <a:lnTo>
                  <a:pt x="31750" y="0"/>
                </a:lnTo>
                <a:lnTo>
                  <a:pt x="31750" y="204724"/>
                </a:lnTo>
                <a:lnTo>
                  <a:pt x="44450" y="204724"/>
                </a:lnTo>
                <a:lnTo>
                  <a:pt x="44450" y="0"/>
                </a:lnTo>
                <a:close/>
              </a:path>
              <a:path w="76200" h="268605">
                <a:moveTo>
                  <a:pt x="76200" y="192024"/>
                </a:moveTo>
                <a:lnTo>
                  <a:pt x="44450" y="192024"/>
                </a:lnTo>
                <a:lnTo>
                  <a:pt x="44450" y="204724"/>
                </a:lnTo>
                <a:lnTo>
                  <a:pt x="69850" y="204724"/>
                </a:lnTo>
                <a:lnTo>
                  <a:pt x="76200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77055" y="2142744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5">
                <a:moveTo>
                  <a:pt x="31750" y="192023"/>
                </a:moveTo>
                <a:lnTo>
                  <a:pt x="0" y="192023"/>
                </a:lnTo>
                <a:lnTo>
                  <a:pt x="38100" y="268223"/>
                </a:lnTo>
                <a:lnTo>
                  <a:pt x="69850" y="204723"/>
                </a:lnTo>
                <a:lnTo>
                  <a:pt x="31750" y="204723"/>
                </a:lnTo>
                <a:lnTo>
                  <a:pt x="31750" y="192023"/>
                </a:lnTo>
                <a:close/>
              </a:path>
              <a:path w="76200" h="268605">
                <a:moveTo>
                  <a:pt x="44450" y="0"/>
                </a:moveTo>
                <a:lnTo>
                  <a:pt x="31750" y="0"/>
                </a:lnTo>
                <a:lnTo>
                  <a:pt x="31750" y="204723"/>
                </a:lnTo>
                <a:lnTo>
                  <a:pt x="44450" y="204723"/>
                </a:lnTo>
                <a:lnTo>
                  <a:pt x="44450" y="0"/>
                </a:lnTo>
                <a:close/>
              </a:path>
              <a:path w="76200" h="268605">
                <a:moveTo>
                  <a:pt x="76200" y="192023"/>
                </a:moveTo>
                <a:lnTo>
                  <a:pt x="44450" y="192023"/>
                </a:lnTo>
                <a:lnTo>
                  <a:pt x="44450" y="204723"/>
                </a:lnTo>
                <a:lnTo>
                  <a:pt x="69850" y="204723"/>
                </a:lnTo>
                <a:lnTo>
                  <a:pt x="76200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4524" y="5661659"/>
            <a:ext cx="3500754" cy="1031875"/>
          </a:xfrm>
          <a:custGeom>
            <a:avLst/>
            <a:gdLst/>
            <a:ahLst/>
            <a:cxnLst/>
            <a:rect l="l" t="t" r="r" b="b"/>
            <a:pathLst>
              <a:path w="3500754" h="1031875">
                <a:moveTo>
                  <a:pt x="0" y="1031747"/>
                </a:moveTo>
                <a:lnTo>
                  <a:pt x="3500628" y="1031747"/>
                </a:lnTo>
                <a:lnTo>
                  <a:pt x="3500628" y="0"/>
                </a:lnTo>
                <a:lnTo>
                  <a:pt x="0" y="0"/>
                </a:lnTo>
                <a:lnTo>
                  <a:pt x="0" y="10317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5796" y="5809488"/>
            <a:ext cx="3026664" cy="66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9879" y="4136135"/>
            <a:ext cx="76200" cy="467995"/>
          </a:xfrm>
          <a:custGeom>
            <a:avLst/>
            <a:gdLst/>
            <a:ahLst/>
            <a:cxnLst/>
            <a:rect l="l" t="t" r="r" b="b"/>
            <a:pathLst>
              <a:path w="76200" h="467995">
                <a:moveTo>
                  <a:pt x="31750" y="391668"/>
                </a:moveTo>
                <a:lnTo>
                  <a:pt x="0" y="391668"/>
                </a:lnTo>
                <a:lnTo>
                  <a:pt x="38100" y="467868"/>
                </a:lnTo>
                <a:lnTo>
                  <a:pt x="69850" y="404368"/>
                </a:lnTo>
                <a:lnTo>
                  <a:pt x="31750" y="404368"/>
                </a:lnTo>
                <a:lnTo>
                  <a:pt x="31750" y="391668"/>
                </a:lnTo>
                <a:close/>
              </a:path>
              <a:path w="76200" h="467995">
                <a:moveTo>
                  <a:pt x="44450" y="0"/>
                </a:moveTo>
                <a:lnTo>
                  <a:pt x="31750" y="0"/>
                </a:lnTo>
                <a:lnTo>
                  <a:pt x="31750" y="404368"/>
                </a:lnTo>
                <a:lnTo>
                  <a:pt x="44450" y="404368"/>
                </a:lnTo>
                <a:lnTo>
                  <a:pt x="44450" y="0"/>
                </a:lnTo>
                <a:close/>
              </a:path>
              <a:path w="76200" h="467995">
                <a:moveTo>
                  <a:pt x="76200" y="391668"/>
                </a:moveTo>
                <a:lnTo>
                  <a:pt x="44450" y="391668"/>
                </a:lnTo>
                <a:lnTo>
                  <a:pt x="44450" y="404368"/>
                </a:lnTo>
                <a:lnTo>
                  <a:pt x="69850" y="404368"/>
                </a:lnTo>
                <a:lnTo>
                  <a:pt x="76200" y="391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9879" y="5306567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4">
                <a:moveTo>
                  <a:pt x="31750" y="192023"/>
                </a:moveTo>
                <a:lnTo>
                  <a:pt x="0" y="192023"/>
                </a:lnTo>
                <a:lnTo>
                  <a:pt x="38100" y="268223"/>
                </a:lnTo>
                <a:lnTo>
                  <a:pt x="69850" y="204723"/>
                </a:lnTo>
                <a:lnTo>
                  <a:pt x="31750" y="204723"/>
                </a:lnTo>
                <a:lnTo>
                  <a:pt x="31750" y="192023"/>
                </a:lnTo>
                <a:close/>
              </a:path>
              <a:path w="76200" h="268604">
                <a:moveTo>
                  <a:pt x="44450" y="0"/>
                </a:moveTo>
                <a:lnTo>
                  <a:pt x="31750" y="0"/>
                </a:lnTo>
                <a:lnTo>
                  <a:pt x="31750" y="204723"/>
                </a:lnTo>
                <a:lnTo>
                  <a:pt x="44450" y="204723"/>
                </a:lnTo>
                <a:lnTo>
                  <a:pt x="44450" y="0"/>
                </a:lnTo>
                <a:close/>
              </a:path>
              <a:path w="76200" h="268604">
                <a:moveTo>
                  <a:pt x="76200" y="192023"/>
                </a:moveTo>
                <a:lnTo>
                  <a:pt x="44450" y="192023"/>
                </a:lnTo>
                <a:lnTo>
                  <a:pt x="44450" y="204723"/>
                </a:lnTo>
                <a:lnTo>
                  <a:pt x="69850" y="204723"/>
                </a:lnTo>
                <a:lnTo>
                  <a:pt x="76200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891" y="92964"/>
            <a:ext cx="8360664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18566" y="203453"/>
            <a:ext cx="7847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5" dirty="0"/>
              <a:t>COMPARATIVE </a:t>
            </a:r>
            <a:r>
              <a:rPr sz="3200" spc="-245" dirty="0"/>
              <a:t>GENOME</a:t>
            </a:r>
            <a:r>
              <a:rPr sz="3200" spc="-95" dirty="0"/>
              <a:t> </a:t>
            </a:r>
            <a:r>
              <a:rPr sz="3200" spc="-545" dirty="0"/>
              <a:t>HYBRIDISATION</a:t>
            </a:r>
            <a:endParaRPr sz="3200"/>
          </a:p>
        </p:txBody>
      </p:sp>
      <p:sp>
        <p:nvSpPr>
          <p:cNvPr id="26" name="object 26"/>
          <p:cNvSpPr/>
          <p:nvPr/>
        </p:nvSpPr>
        <p:spPr>
          <a:xfrm>
            <a:off x="6010655" y="2662427"/>
            <a:ext cx="1527048" cy="1944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6283" y="2670048"/>
            <a:ext cx="1621535" cy="1921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6708" y="815339"/>
            <a:ext cx="693419" cy="1679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2135" y="810768"/>
            <a:ext cx="702945" cy="1689100"/>
          </a:xfrm>
          <a:custGeom>
            <a:avLst/>
            <a:gdLst/>
            <a:ahLst/>
            <a:cxnLst/>
            <a:rect l="l" t="t" r="r" b="b"/>
            <a:pathLst>
              <a:path w="702945" h="1689100">
                <a:moveTo>
                  <a:pt x="0" y="1688591"/>
                </a:moveTo>
                <a:lnTo>
                  <a:pt x="702563" y="1688591"/>
                </a:lnTo>
                <a:lnTo>
                  <a:pt x="702563" y="0"/>
                </a:lnTo>
                <a:lnTo>
                  <a:pt x="0" y="0"/>
                </a:lnTo>
                <a:lnTo>
                  <a:pt x="0" y="16885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4631" y="858011"/>
            <a:ext cx="624840" cy="15941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0059" y="853439"/>
            <a:ext cx="634365" cy="1603375"/>
          </a:xfrm>
          <a:custGeom>
            <a:avLst/>
            <a:gdLst/>
            <a:ahLst/>
            <a:cxnLst/>
            <a:rect l="l" t="t" r="r" b="b"/>
            <a:pathLst>
              <a:path w="634365" h="1603375">
                <a:moveTo>
                  <a:pt x="0" y="1603248"/>
                </a:moveTo>
                <a:lnTo>
                  <a:pt x="633983" y="1603248"/>
                </a:lnTo>
                <a:lnTo>
                  <a:pt x="633983" y="0"/>
                </a:lnTo>
                <a:lnTo>
                  <a:pt x="0" y="0"/>
                </a:lnTo>
                <a:lnTo>
                  <a:pt x="0" y="1603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90744" y="5012434"/>
            <a:ext cx="4392167" cy="1845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31295" y="5881115"/>
            <a:ext cx="1060701" cy="976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5724"/>
            <a:ext cx="9737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40" dirty="0"/>
              <a:t>ARRAY </a:t>
            </a:r>
            <a:r>
              <a:rPr sz="2800" spc="-315" dirty="0"/>
              <a:t>COMPARATIVE </a:t>
            </a:r>
            <a:r>
              <a:rPr sz="2800" spc="-210" dirty="0"/>
              <a:t>GENOMIC </a:t>
            </a:r>
            <a:r>
              <a:rPr sz="2800" spc="-480" dirty="0"/>
              <a:t>HYBRIDIZATION</a:t>
            </a:r>
            <a:r>
              <a:rPr sz="2800" spc="-305" dirty="0"/>
              <a:t> </a:t>
            </a:r>
            <a:r>
              <a:rPr sz="2800" spc="-195" dirty="0"/>
              <a:t>(aCGH)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470903" y="1200911"/>
            <a:ext cx="3153155" cy="2412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746582"/>
            <a:ext cx="9785350" cy="555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aCGH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remains the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‘gold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standard’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800" spc="50" dirty="0">
                <a:solidFill>
                  <a:srgbClr val="404040"/>
                </a:solidFill>
                <a:latin typeface="Times New Roman"/>
                <a:cs typeface="Times New Roman"/>
              </a:rPr>
              <a:t>PGS </a:t>
            </a:r>
            <a:r>
              <a:rPr sz="2800" spc="175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the  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greatest </a:t>
            </a:r>
            <a:r>
              <a:rPr sz="2800" spc="65" dirty="0">
                <a:solidFill>
                  <a:srgbClr val="404040"/>
                </a:solidFill>
                <a:latin typeface="Times New Roman"/>
                <a:cs typeface="Times New Roman"/>
              </a:rPr>
              <a:t>clinical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experience 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date.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250" spc="9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RCTs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85" dirty="0">
                <a:solidFill>
                  <a:srgbClr val="404040"/>
                </a:solidFill>
                <a:latin typeface="Times New Roman"/>
                <a:cs typeface="Times New Roman"/>
              </a:rPr>
              <a:t>show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great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promise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PGS.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spc="204" dirty="0">
                <a:solidFill>
                  <a:srgbClr val="404040"/>
                </a:solidFill>
                <a:latin typeface="Times New Roman"/>
                <a:cs typeface="Times New Roman"/>
              </a:rPr>
              <a:t>Numerous</a:t>
            </a:r>
            <a:r>
              <a:rPr sz="2800" spc="-4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RCTs 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are </a:t>
            </a:r>
            <a:r>
              <a:rPr sz="2800" spc="130" dirty="0">
                <a:solidFill>
                  <a:srgbClr val="404040"/>
                </a:solidFill>
                <a:latin typeface="Times New Roman"/>
                <a:cs typeface="Times New Roman"/>
              </a:rPr>
              <a:t>ongoing.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355600" marR="1042669" indent="-342900">
              <a:lnSpc>
                <a:spcPct val="100000"/>
              </a:lnSpc>
              <a:spcBef>
                <a:spcPts val="203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spc="140" dirty="0">
                <a:solidFill>
                  <a:srgbClr val="404040"/>
                </a:solidFill>
                <a:latin typeface="Times New Roman"/>
                <a:cs typeface="Times New Roman"/>
              </a:rPr>
              <a:t>Next generation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sequencing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(NGS)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has 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demonstrated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accuracy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-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aCGH.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250" spc="9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800" spc="170" dirty="0">
                <a:solidFill>
                  <a:srgbClr val="404040"/>
                </a:solidFill>
                <a:latin typeface="Times New Roman"/>
                <a:cs typeface="Times New Roman"/>
              </a:rPr>
              <a:t>aCGH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relatively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easy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set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28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but…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250" spc="9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800" spc="110" dirty="0">
                <a:solidFill>
                  <a:srgbClr val="404040"/>
                </a:solidFill>
                <a:latin typeface="Times New Roman"/>
                <a:cs typeface="Times New Roman"/>
              </a:rPr>
              <a:t>Use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404040"/>
                </a:solidFill>
                <a:latin typeface="Times New Roman"/>
                <a:cs typeface="Times New Roman"/>
              </a:rPr>
              <a:t>reference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laboratory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80" dirty="0">
                <a:solidFill>
                  <a:srgbClr val="404040"/>
                </a:solidFill>
                <a:latin typeface="Times New Roman"/>
                <a:cs typeface="Times New Roman"/>
              </a:rPr>
              <a:t>recommended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404040"/>
                </a:solidFill>
                <a:latin typeface="Times New Roman"/>
                <a:cs typeface="Times New Roman"/>
              </a:rPr>
              <a:t>first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step</a:t>
            </a:r>
            <a:endParaRPr sz="2800">
              <a:latin typeface="Times New Roman"/>
              <a:cs typeface="Times New Roman"/>
            </a:endParaRPr>
          </a:p>
          <a:p>
            <a:pPr marR="673735" algn="r">
              <a:lnSpc>
                <a:spcPct val="100000"/>
              </a:lnSpc>
              <a:spcBef>
                <a:spcPts val="184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46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77371" y="5743954"/>
            <a:ext cx="1214627" cy="110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089" y="775497"/>
            <a:ext cx="9710420" cy="57505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175" dirty="0">
                <a:solidFill>
                  <a:srgbClr val="FF0000"/>
                </a:solidFill>
                <a:latin typeface="Times New Roman"/>
                <a:cs typeface="Times New Roman"/>
              </a:rPr>
              <a:t>Contamination</a:t>
            </a:r>
            <a:endParaRPr sz="32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63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25" dirty="0">
                <a:latin typeface="Times New Roman"/>
                <a:cs typeface="Times New Roman"/>
              </a:rPr>
              <a:t>ICSI </a:t>
            </a:r>
            <a:r>
              <a:rPr sz="2400" b="1" spc="40" dirty="0">
                <a:latin typeface="Times New Roman"/>
                <a:cs typeface="Times New Roman"/>
              </a:rPr>
              <a:t>for PCR/A-CGH </a:t>
            </a:r>
            <a:r>
              <a:rPr sz="2400" b="1" spc="65" dirty="0">
                <a:latin typeface="Times New Roman"/>
                <a:cs typeface="Times New Roman"/>
              </a:rPr>
              <a:t>(Sperm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Times New Roman"/>
                <a:cs typeface="Times New Roman"/>
              </a:rPr>
              <a:t>Contamination)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5" dirty="0">
                <a:latin typeface="Times New Roman"/>
                <a:cs typeface="Times New Roman"/>
              </a:rPr>
              <a:t>Total </a:t>
            </a:r>
            <a:r>
              <a:rPr sz="2400" b="1" spc="105" dirty="0">
                <a:latin typeface="Times New Roman"/>
                <a:cs typeface="Times New Roman"/>
              </a:rPr>
              <a:t>Cumulus </a:t>
            </a:r>
            <a:r>
              <a:rPr sz="2400" b="1" spc="100" dirty="0">
                <a:latin typeface="Times New Roman"/>
                <a:cs typeface="Times New Roman"/>
              </a:rPr>
              <a:t>cell </a:t>
            </a:r>
            <a:r>
              <a:rPr sz="2400" b="1" spc="70" dirty="0">
                <a:latin typeface="Times New Roman"/>
                <a:cs typeface="Times New Roman"/>
              </a:rPr>
              <a:t>removal </a:t>
            </a:r>
            <a:r>
              <a:rPr sz="2400" b="1" spc="65" dirty="0">
                <a:latin typeface="Times New Roman"/>
                <a:cs typeface="Times New Roman"/>
              </a:rPr>
              <a:t>D0-3 </a:t>
            </a:r>
            <a:r>
              <a:rPr sz="2400" b="1" spc="45" dirty="0">
                <a:latin typeface="Times New Roman"/>
                <a:cs typeface="Times New Roman"/>
              </a:rPr>
              <a:t>(Maternal</a:t>
            </a:r>
            <a:r>
              <a:rPr sz="2400" b="1" spc="-380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Times New Roman"/>
                <a:cs typeface="Times New Roman"/>
              </a:rPr>
              <a:t>contamination)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5600" algn="l"/>
              </a:tabLst>
            </a:pPr>
            <a:r>
              <a:rPr sz="3200" spc="135" dirty="0">
                <a:solidFill>
                  <a:srgbClr val="FF0000"/>
                </a:solidFill>
                <a:latin typeface="Times New Roman"/>
                <a:cs typeface="Times New Roman"/>
              </a:rPr>
              <a:t>Witnessing</a:t>
            </a:r>
            <a:endParaRPr sz="32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650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105" dirty="0">
                <a:latin typeface="Times New Roman"/>
                <a:cs typeface="Times New Roman"/>
              </a:rPr>
              <a:t>Biopsy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50" dirty="0">
                <a:latin typeface="Times New Roman"/>
                <a:cs typeface="Times New Roman"/>
              </a:rPr>
              <a:t>procedure→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Numbering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of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dishes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pre/post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biopsy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70" dirty="0">
                <a:latin typeface="Times New Roman"/>
                <a:cs typeface="Times New Roman"/>
              </a:rPr>
              <a:t>Tubing/ </a:t>
            </a:r>
            <a:r>
              <a:rPr sz="2400" b="1" spc="85" dirty="0">
                <a:latin typeface="Times New Roman"/>
                <a:cs typeface="Times New Roman"/>
              </a:rPr>
              <a:t>spreading </a:t>
            </a:r>
            <a:r>
              <a:rPr sz="2400" b="1" spc="80" dirty="0">
                <a:latin typeface="Times New Roman"/>
                <a:cs typeface="Times New Roman"/>
              </a:rPr>
              <a:t>procedure→Numbering </a:t>
            </a:r>
            <a:r>
              <a:rPr sz="2400" b="1" spc="125" dirty="0">
                <a:latin typeface="Times New Roman"/>
                <a:cs typeface="Times New Roman"/>
              </a:rPr>
              <a:t>of </a:t>
            </a:r>
            <a:r>
              <a:rPr sz="2400" b="1" spc="95" dirty="0">
                <a:latin typeface="Times New Roman"/>
                <a:cs typeface="Times New Roman"/>
              </a:rPr>
              <a:t>tubes/</a:t>
            </a:r>
            <a:r>
              <a:rPr sz="2400" b="1" spc="-355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slides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6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130" dirty="0">
                <a:latin typeface="Times New Roman"/>
                <a:cs typeface="Times New Roman"/>
              </a:rPr>
              <a:t>Single </a:t>
            </a:r>
            <a:r>
              <a:rPr sz="2400" b="1" spc="85" dirty="0">
                <a:latin typeface="Times New Roman"/>
                <a:cs typeface="Times New Roman"/>
              </a:rPr>
              <a:t>embryo </a:t>
            </a:r>
            <a:r>
              <a:rPr sz="2400" b="1" spc="40" dirty="0">
                <a:latin typeface="Times New Roman"/>
                <a:cs typeface="Times New Roman"/>
              </a:rPr>
              <a:t>per</a:t>
            </a:r>
            <a:r>
              <a:rPr sz="2400" b="1" spc="-215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dish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70" dirty="0">
                <a:latin typeface="Times New Roman"/>
                <a:cs typeface="Times New Roman"/>
              </a:rPr>
              <a:t>Communication!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5600" algn="l"/>
              </a:tabLst>
            </a:pPr>
            <a:r>
              <a:rPr sz="3200" spc="229" dirty="0">
                <a:solidFill>
                  <a:srgbClr val="FF0000"/>
                </a:solidFill>
                <a:latin typeface="Times New Roman"/>
                <a:cs typeface="Times New Roman"/>
              </a:rPr>
              <a:t>DNA</a:t>
            </a:r>
            <a:r>
              <a:rPr sz="32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FF0000"/>
                </a:solidFill>
                <a:latin typeface="Times New Roman"/>
                <a:cs typeface="Times New Roman"/>
              </a:rPr>
              <a:t>Free</a:t>
            </a:r>
            <a:endParaRPr sz="32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630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130" dirty="0">
                <a:latin typeface="Times New Roman"/>
                <a:cs typeface="Times New Roman"/>
              </a:rPr>
              <a:t>UV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Times New Roman"/>
                <a:cs typeface="Times New Roman"/>
              </a:rPr>
              <a:t>irradiate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all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00" dirty="0">
                <a:latin typeface="Times New Roman"/>
                <a:cs typeface="Times New Roman"/>
              </a:rPr>
              <a:t>consumables/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instruments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latin typeface="Times New Roman"/>
                <a:cs typeface="Times New Roman"/>
              </a:rPr>
              <a:t>for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tubing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65" dirty="0">
                <a:latin typeface="Times New Roman"/>
                <a:cs typeface="Times New Roman"/>
              </a:rPr>
              <a:t>(30mins)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215" dirty="0">
                <a:latin typeface="Times New Roman"/>
                <a:cs typeface="Times New Roman"/>
              </a:rPr>
              <a:t>DNA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105" dirty="0">
                <a:latin typeface="Times New Roman"/>
                <a:cs typeface="Times New Roman"/>
              </a:rPr>
              <a:t>Haplotyping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of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all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staff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involved</a:t>
            </a:r>
            <a:endParaRPr sz="2400">
              <a:latin typeface="Times New Roman"/>
              <a:cs typeface="Times New Roman"/>
            </a:endParaRPr>
          </a:p>
          <a:p>
            <a:pPr marL="1035050" lvl="1" indent="-351790">
              <a:lnSpc>
                <a:spcPct val="100000"/>
              </a:lnSpc>
              <a:spcBef>
                <a:spcPts val="575"/>
              </a:spcBef>
              <a:buFont typeface="Times New Roman"/>
              <a:buChar char="•"/>
              <a:tabLst>
                <a:tab pos="1035050" algn="l"/>
                <a:tab pos="1035685" algn="l"/>
              </a:tabLst>
            </a:pPr>
            <a:r>
              <a:rPr sz="2400" b="1" spc="65" dirty="0">
                <a:latin typeface="Times New Roman"/>
                <a:cs typeface="Times New Roman"/>
              </a:rPr>
              <a:t>Sterile- </a:t>
            </a:r>
            <a:r>
              <a:rPr sz="2400" b="1" spc="130" dirty="0">
                <a:latin typeface="Times New Roman"/>
                <a:cs typeface="Times New Roman"/>
              </a:rPr>
              <a:t>gowns, </a:t>
            </a:r>
            <a:r>
              <a:rPr sz="2400" b="1" spc="110" dirty="0">
                <a:latin typeface="Times New Roman"/>
                <a:cs typeface="Times New Roman"/>
              </a:rPr>
              <a:t>gloves, </a:t>
            </a:r>
            <a:r>
              <a:rPr sz="2400" b="1" spc="50" dirty="0">
                <a:latin typeface="Times New Roman"/>
                <a:cs typeface="Times New Roman"/>
              </a:rPr>
              <a:t>hats,</a:t>
            </a:r>
            <a:r>
              <a:rPr sz="2400" b="1" spc="-330" dirty="0">
                <a:latin typeface="Times New Roman"/>
                <a:cs typeface="Times New Roman"/>
              </a:rPr>
              <a:t> </a:t>
            </a:r>
            <a:r>
              <a:rPr sz="2400" b="1" spc="100" dirty="0">
                <a:latin typeface="Times New Roman"/>
                <a:cs typeface="Times New Roman"/>
              </a:rPr>
              <a:t>masks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043" y="95503"/>
            <a:ext cx="3179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>
                <a:solidFill>
                  <a:srgbClr val="FF0000"/>
                </a:solidFill>
              </a:rPr>
              <a:t>PRECAUTIONS!</a:t>
            </a:r>
          </a:p>
        </p:txBody>
      </p:sp>
      <p:sp>
        <p:nvSpPr>
          <p:cNvPr id="5" name="object 5"/>
          <p:cNvSpPr/>
          <p:nvPr/>
        </p:nvSpPr>
        <p:spPr>
          <a:xfrm>
            <a:off x="11013947" y="5777483"/>
            <a:ext cx="1178052" cy="108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6712E68-2BCF-4166-85B5-62FB599E8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762000"/>
            <a:ext cx="8382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>
                <a:solidFill>
                  <a:srgbClr val="003366"/>
                </a:solidFill>
                <a:latin typeface="Verdana" panose="020B0604030504040204" pitchFamily="34" charset="0"/>
              </a:rPr>
              <a:t>Today it is my pleasure to present our work on our ability to help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>
                <a:solidFill>
                  <a:srgbClr val="003366"/>
                </a:solidFill>
                <a:latin typeface="Verdana" panose="020B0604030504040204" pitchFamily="34" charset="0"/>
              </a:rPr>
              <a:t>couples with infertility to have their babies,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>
                <a:solidFill>
                  <a:srgbClr val="003366"/>
                </a:solidFill>
                <a:latin typeface="Verdana" panose="020B0604030504040204" pitchFamily="34" charset="0"/>
              </a:rPr>
              <a:t>those who are carriers of the sickle gene to have a healthy baby by the            technique of Pre-Implantation Genetic diagnosis (PGD)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>
                <a:solidFill>
                  <a:srgbClr val="003366"/>
                </a:solidFill>
                <a:latin typeface="Verdana" panose="020B0604030504040204" pitchFamily="34" charset="0"/>
              </a:rPr>
              <a:t>and those with various types of toxins standing in their way of conception have their bundles of joy.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861" y="236296"/>
            <a:ext cx="342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9" dirty="0"/>
              <a:t>RECENT</a:t>
            </a:r>
            <a:r>
              <a:rPr spc="-270" dirty="0"/>
              <a:t> </a:t>
            </a:r>
            <a:r>
              <a:rPr spc="-715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48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444" y="1011936"/>
            <a:ext cx="9052560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6328" y="5768338"/>
            <a:ext cx="1185672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536" y="3642359"/>
            <a:ext cx="9078468" cy="1856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422529"/>
            <a:ext cx="7663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5" dirty="0"/>
              <a:t>RCTS </a:t>
            </a:r>
            <a:r>
              <a:rPr sz="4000" spc="-575" dirty="0"/>
              <a:t>USING </a:t>
            </a:r>
            <a:r>
              <a:rPr sz="4000" spc="-670" dirty="0"/>
              <a:t>NEW</a:t>
            </a:r>
            <a:r>
              <a:rPr sz="4000" spc="-340" dirty="0"/>
              <a:t> </a:t>
            </a:r>
            <a:r>
              <a:rPr sz="4000" spc="-380" dirty="0"/>
              <a:t>TECHNOLOGY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82879" y="1441703"/>
            <a:ext cx="9386316" cy="166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3340608"/>
            <a:ext cx="9230868" cy="20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06328" y="5768339"/>
            <a:ext cx="1185670" cy="1089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3080384"/>
            <a:ext cx="5400675" cy="309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55" dirty="0">
                <a:solidFill>
                  <a:srgbClr val="6C0F13"/>
                </a:solidFill>
                <a:latin typeface="Times New Roman"/>
                <a:cs typeface="Times New Roman"/>
              </a:rPr>
              <a:t>Young, </a:t>
            </a:r>
            <a:r>
              <a:rPr sz="2400" spc="150" dirty="0">
                <a:solidFill>
                  <a:srgbClr val="6C0F13"/>
                </a:solidFill>
                <a:latin typeface="Times New Roman"/>
                <a:cs typeface="Times New Roman"/>
              </a:rPr>
              <a:t>good </a:t>
            </a:r>
            <a:r>
              <a:rPr sz="2400" spc="120" dirty="0">
                <a:solidFill>
                  <a:srgbClr val="6C0F13"/>
                </a:solidFill>
                <a:latin typeface="Times New Roman"/>
                <a:cs typeface="Times New Roman"/>
              </a:rPr>
              <a:t>prognosis patients</a:t>
            </a:r>
            <a:r>
              <a:rPr sz="2400" spc="-229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6C0F13"/>
                </a:solidFill>
                <a:latin typeface="Times New Roman"/>
                <a:cs typeface="Times New Roman"/>
              </a:rPr>
              <a:t>(&lt; </a:t>
            </a:r>
            <a:r>
              <a:rPr sz="2400" spc="-5" dirty="0">
                <a:solidFill>
                  <a:srgbClr val="6C0F13"/>
                </a:solidFill>
                <a:latin typeface="Times New Roman"/>
                <a:cs typeface="Times New Roman"/>
              </a:rPr>
              <a:t>35)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70" dirty="0">
                <a:solidFill>
                  <a:srgbClr val="6C0F13"/>
                </a:solidFill>
                <a:latin typeface="Times New Roman"/>
                <a:cs typeface="Times New Roman"/>
              </a:rPr>
              <a:t>First </a:t>
            </a:r>
            <a:r>
              <a:rPr sz="2400" spc="114" dirty="0">
                <a:solidFill>
                  <a:srgbClr val="6C0F13"/>
                </a:solidFill>
                <a:latin typeface="Times New Roman"/>
                <a:cs typeface="Times New Roman"/>
              </a:rPr>
              <a:t>time </a:t>
            </a:r>
            <a:r>
              <a:rPr sz="2400" spc="-5" dirty="0">
                <a:solidFill>
                  <a:srgbClr val="6C0F13"/>
                </a:solidFill>
                <a:latin typeface="Times New Roman"/>
                <a:cs typeface="Times New Roman"/>
              </a:rPr>
              <a:t>IVF</a:t>
            </a:r>
            <a:r>
              <a:rPr sz="2400" spc="-165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6C0F13"/>
                </a:solidFill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CA1BE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2CA1BE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150" dirty="0">
                <a:solidFill>
                  <a:srgbClr val="6C0F13"/>
                </a:solidFill>
                <a:latin typeface="Times New Roman"/>
                <a:cs typeface="Times New Roman"/>
              </a:rPr>
              <a:t>Normal</a:t>
            </a:r>
            <a:r>
              <a:rPr sz="2400" spc="15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6C0F13"/>
                </a:solidFill>
                <a:latin typeface="Times New Roman"/>
                <a:cs typeface="Times New Roman"/>
              </a:rPr>
              <a:t>karyotype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2CA1BE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55" dirty="0">
                <a:solidFill>
                  <a:srgbClr val="6C0F13"/>
                </a:solidFill>
                <a:latin typeface="Times New Roman"/>
                <a:cs typeface="Times New Roman"/>
              </a:rPr>
              <a:t>Elective </a:t>
            </a:r>
            <a:r>
              <a:rPr sz="2400" spc="90" dirty="0">
                <a:solidFill>
                  <a:srgbClr val="6C0F13"/>
                </a:solidFill>
                <a:latin typeface="Times New Roman"/>
                <a:cs typeface="Times New Roman"/>
              </a:rPr>
              <a:t>single </a:t>
            </a:r>
            <a:r>
              <a:rPr sz="2400" spc="135" dirty="0">
                <a:solidFill>
                  <a:srgbClr val="6C0F13"/>
                </a:solidFill>
                <a:latin typeface="Times New Roman"/>
                <a:cs typeface="Times New Roman"/>
              </a:rPr>
              <a:t>embryo</a:t>
            </a:r>
            <a:r>
              <a:rPr sz="2400" spc="-165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6C0F13"/>
                </a:solidFill>
                <a:latin typeface="Times New Roman"/>
                <a:cs typeface="Times New Roman"/>
              </a:rPr>
              <a:t>transfer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2CA1BE"/>
              </a:buClr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100" dirty="0">
                <a:solidFill>
                  <a:srgbClr val="6C0F13"/>
                </a:solidFill>
                <a:latin typeface="Times New Roman"/>
                <a:cs typeface="Times New Roman"/>
              </a:rPr>
              <a:t>In </a:t>
            </a:r>
            <a:r>
              <a:rPr sz="2400" spc="70" dirty="0">
                <a:solidFill>
                  <a:srgbClr val="6C0F13"/>
                </a:solidFill>
                <a:latin typeface="Times New Roman"/>
                <a:cs typeface="Times New Roman"/>
              </a:rPr>
              <a:t>MART </a:t>
            </a:r>
            <a:r>
              <a:rPr sz="2400" spc="40" dirty="0">
                <a:solidFill>
                  <a:srgbClr val="6C0F13"/>
                </a:solidFill>
                <a:latin typeface="Times New Roman"/>
                <a:cs typeface="Times New Roman"/>
              </a:rPr>
              <a:t>e-DET </a:t>
            </a:r>
            <a:r>
              <a:rPr sz="2400" spc="75" dirty="0">
                <a:solidFill>
                  <a:srgbClr val="6C0F13"/>
                </a:solidFill>
                <a:latin typeface="Times New Roman"/>
                <a:cs typeface="Times New Roman"/>
              </a:rPr>
              <a:t>since </a:t>
            </a:r>
            <a:r>
              <a:rPr sz="2400" spc="85" dirty="0">
                <a:solidFill>
                  <a:srgbClr val="6C0F13"/>
                </a:solidFill>
                <a:latin typeface="Times New Roman"/>
                <a:cs typeface="Times New Roman"/>
              </a:rPr>
              <a:t>late</a:t>
            </a:r>
            <a:r>
              <a:rPr sz="2400" spc="-310" dirty="0">
                <a:solidFill>
                  <a:srgbClr val="6C0F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C0F13"/>
                </a:solidFill>
                <a:latin typeface="Times New Roman"/>
                <a:cs typeface="Times New Roman"/>
              </a:rPr>
              <a:t>2015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18519" y="5780531"/>
            <a:ext cx="1173479" cy="1077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254508"/>
            <a:ext cx="9134856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598" y="330453"/>
            <a:ext cx="752855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2770" marR="5080" indent="-3100705">
              <a:lnSpc>
                <a:spcPct val="100000"/>
              </a:lnSpc>
              <a:spcBef>
                <a:spcPts val="100"/>
              </a:spcBef>
            </a:pPr>
            <a:r>
              <a:rPr sz="3200" b="0" spc="-80" dirty="0">
                <a:latin typeface="Verdana"/>
                <a:cs typeface="Verdana"/>
              </a:rPr>
              <a:t>SUMMARY </a:t>
            </a:r>
            <a:r>
              <a:rPr sz="3200" b="0" spc="-15" dirty="0">
                <a:latin typeface="Verdana"/>
                <a:cs typeface="Verdana"/>
              </a:rPr>
              <a:t>OF </a:t>
            </a:r>
            <a:r>
              <a:rPr sz="3200" b="0" spc="-195" dirty="0">
                <a:latin typeface="Verdana"/>
                <a:cs typeface="Verdana"/>
              </a:rPr>
              <a:t>REASONS </a:t>
            </a:r>
            <a:r>
              <a:rPr sz="3200" b="0" spc="-100" dirty="0">
                <a:latin typeface="Verdana"/>
                <a:cs typeface="Verdana"/>
              </a:rPr>
              <a:t>FOR</a:t>
            </a:r>
            <a:r>
              <a:rPr sz="3200" b="0" spc="-755" dirty="0">
                <a:latin typeface="Verdana"/>
                <a:cs typeface="Verdana"/>
              </a:rPr>
              <a:t> </a:t>
            </a:r>
            <a:r>
              <a:rPr sz="3200" b="0" spc="-25" dirty="0">
                <a:latin typeface="Verdana"/>
                <a:cs typeface="Verdana"/>
              </a:rPr>
              <a:t>PGD/PGS  </a:t>
            </a:r>
            <a:r>
              <a:rPr sz="3200" b="0" spc="-295" dirty="0">
                <a:latin typeface="Verdana"/>
                <a:cs typeface="Verdana"/>
              </a:rPr>
              <a:t>(N=75)</a:t>
            </a:r>
            <a:r>
              <a:rPr lang="en-US" sz="3200" b="0" spc="-295" dirty="0">
                <a:latin typeface="Verdana"/>
                <a:cs typeface="Verdana"/>
              </a:rPr>
              <a:t>-2018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455419"/>
            <a:ext cx="7157084" cy="4456430"/>
          </a:xfrm>
          <a:custGeom>
            <a:avLst/>
            <a:gdLst/>
            <a:ahLst/>
            <a:cxnLst/>
            <a:rect l="l" t="t" r="r" b="b"/>
            <a:pathLst>
              <a:path w="7157084" h="4456430">
                <a:moveTo>
                  <a:pt x="0" y="4456176"/>
                </a:moveTo>
                <a:lnTo>
                  <a:pt x="7156704" y="4456176"/>
                </a:lnTo>
                <a:lnTo>
                  <a:pt x="7156704" y="0"/>
                </a:lnTo>
                <a:lnTo>
                  <a:pt x="0" y="0"/>
                </a:lnTo>
                <a:lnTo>
                  <a:pt x="0" y="445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0532" y="1604772"/>
            <a:ext cx="6570345" cy="3964304"/>
          </a:xfrm>
          <a:custGeom>
            <a:avLst/>
            <a:gdLst/>
            <a:ahLst/>
            <a:cxnLst/>
            <a:rect l="l" t="t" r="r" b="b"/>
            <a:pathLst>
              <a:path w="6570345" h="3964304">
                <a:moveTo>
                  <a:pt x="0" y="3963924"/>
                </a:moveTo>
                <a:lnTo>
                  <a:pt x="6569964" y="3963924"/>
                </a:lnTo>
                <a:lnTo>
                  <a:pt x="6569964" y="0"/>
                </a:lnTo>
                <a:lnTo>
                  <a:pt x="0" y="0"/>
                </a:lnTo>
                <a:lnTo>
                  <a:pt x="0" y="3963924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0532" y="5122164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1"/>
                </a:moveTo>
                <a:lnTo>
                  <a:pt x="6569964" y="12191"/>
                </a:lnTo>
                <a:lnTo>
                  <a:pt x="6569964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0532" y="4681728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0532" y="4241291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1"/>
                </a:moveTo>
                <a:lnTo>
                  <a:pt x="6569964" y="12191"/>
                </a:lnTo>
                <a:lnTo>
                  <a:pt x="6569964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0532" y="3800855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0532" y="3360420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0532" y="2919983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532" y="2479548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0532" y="2039111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1598675"/>
            <a:ext cx="6570345" cy="12700"/>
          </a:xfrm>
          <a:custGeom>
            <a:avLst/>
            <a:gdLst/>
            <a:ahLst/>
            <a:cxnLst/>
            <a:rect l="l" t="t" r="r" b="b"/>
            <a:pathLst>
              <a:path w="6570345" h="12700">
                <a:moveTo>
                  <a:pt x="0" y="12192"/>
                </a:moveTo>
                <a:lnTo>
                  <a:pt x="6569964" y="12192"/>
                </a:lnTo>
                <a:lnTo>
                  <a:pt x="656996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1844" y="1840992"/>
            <a:ext cx="1007363" cy="373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1832" y="2898648"/>
            <a:ext cx="1007363" cy="2679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1819" y="3073907"/>
            <a:ext cx="1007364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2804" y="1863851"/>
            <a:ext cx="885444" cy="3709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2791" y="2921507"/>
            <a:ext cx="885443" cy="2651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2780" y="3098292"/>
            <a:ext cx="885444" cy="247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70532" y="1604772"/>
            <a:ext cx="0" cy="3964304"/>
          </a:xfrm>
          <a:custGeom>
            <a:avLst/>
            <a:gdLst/>
            <a:ahLst/>
            <a:cxnLst/>
            <a:rect l="l" t="t" r="r" b="b"/>
            <a:pathLst>
              <a:path h="3964304">
                <a:moveTo>
                  <a:pt x="0" y="3963924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6335" y="556869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6335" y="512825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6335" y="46878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6335" y="42473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6335" y="38069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6335" y="336651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6335" y="29260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26335" y="24856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6335" y="204520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26335" y="160477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0532" y="5568696"/>
            <a:ext cx="6570345" cy="0"/>
          </a:xfrm>
          <a:custGeom>
            <a:avLst/>
            <a:gdLst/>
            <a:ahLst/>
            <a:cxnLst/>
            <a:rect l="l" t="t" r="r" b="b"/>
            <a:pathLst>
              <a:path w="6570345">
                <a:moveTo>
                  <a:pt x="0" y="0"/>
                </a:moveTo>
                <a:lnTo>
                  <a:pt x="6569964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70532" y="55686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0520" y="55686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0508" y="55686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0495" y="556869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47416" y="1635632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43%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38039" y="2693035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32%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28281" y="2869183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23%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06550" y="3265170"/>
            <a:ext cx="247650" cy="2379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R="6985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R="6985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R="6985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5%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0%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6550" y="2824733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6550" y="1943480"/>
            <a:ext cx="245745" cy="61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06550" y="1503044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71164" y="5653532"/>
            <a:ext cx="2019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1853" y="5653532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FB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68285" y="5653532"/>
            <a:ext cx="170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SC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006328" y="5768339"/>
            <a:ext cx="1185670" cy="1089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339978"/>
            <a:ext cx="613410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1930" algn="l"/>
              </a:tabLst>
            </a:pPr>
            <a:r>
              <a:rPr sz="3200" b="0" spc="-80" dirty="0">
                <a:latin typeface="Verdana"/>
                <a:cs typeface="Verdana"/>
              </a:rPr>
              <a:t>SUMMARY </a:t>
            </a:r>
            <a:r>
              <a:rPr sz="3200" b="0" spc="-100" dirty="0">
                <a:latin typeface="Verdana"/>
                <a:cs typeface="Verdana"/>
              </a:rPr>
              <a:t>FOR</a:t>
            </a:r>
            <a:r>
              <a:rPr sz="3200" b="0" spc="-484" dirty="0">
                <a:latin typeface="Verdana"/>
                <a:cs typeface="Verdana"/>
              </a:rPr>
              <a:t> </a:t>
            </a:r>
            <a:r>
              <a:rPr sz="3200" b="0" spc="20" dirty="0">
                <a:latin typeface="Verdana"/>
                <a:cs typeface="Verdana"/>
              </a:rPr>
              <a:t>CHROMOSOME  </a:t>
            </a:r>
            <a:r>
              <a:rPr sz="3200" b="0" spc="-125" dirty="0">
                <a:latin typeface="Verdana"/>
                <a:cs typeface="Verdana"/>
              </a:rPr>
              <a:t>ANEUPLOIDY	</a:t>
            </a:r>
            <a:r>
              <a:rPr sz="3200" b="0" spc="-330" dirty="0">
                <a:latin typeface="Verdana"/>
                <a:cs typeface="Verdana"/>
              </a:rPr>
              <a:t>(N=</a:t>
            </a:r>
            <a:r>
              <a:rPr sz="3200" b="0" spc="-260" dirty="0">
                <a:latin typeface="Verdana"/>
                <a:cs typeface="Verdana"/>
              </a:rPr>
              <a:t> </a:t>
            </a:r>
            <a:r>
              <a:rPr sz="3200" b="0" spc="-270" dirty="0">
                <a:latin typeface="Verdana"/>
                <a:cs typeface="Verdana"/>
              </a:rPr>
              <a:t>32)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012" y="1752600"/>
            <a:ext cx="4741545" cy="4752340"/>
          </a:xfrm>
          <a:custGeom>
            <a:avLst/>
            <a:gdLst/>
            <a:ahLst/>
            <a:cxnLst/>
            <a:rect l="l" t="t" r="r" b="b"/>
            <a:pathLst>
              <a:path w="4741545" h="4752340">
                <a:moveTo>
                  <a:pt x="0" y="4751832"/>
                </a:moveTo>
                <a:lnTo>
                  <a:pt x="4741164" y="4751832"/>
                </a:lnTo>
                <a:lnTo>
                  <a:pt x="47411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" y="2737104"/>
            <a:ext cx="3047999" cy="334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616" y="53903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7947" y="50688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8803" y="47426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8136" y="44119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467" y="40767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0" y="373684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7655" y="33909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8517" y="4979670"/>
            <a:ext cx="257175" cy="499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60325" algn="ctr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0%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459" y="4653153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311" y="3301111"/>
            <a:ext cx="276860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60%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016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50%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40%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2811" y="53919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5020" y="544525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0088" y="550164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9540" y="5558028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6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92682" y="5516371"/>
            <a:ext cx="450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000" spc="6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rma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7867" y="5575198"/>
            <a:ext cx="587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Abn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rma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1857" y="5630976"/>
            <a:ext cx="574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1686" y="4251401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26%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53385" y="3180714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59%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79342" y="4703190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15%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9408" y="1820418"/>
            <a:ext cx="29876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3815">
              <a:lnSpc>
                <a:spcPct val="1125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SUMMARY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EMBRYO </a:t>
            </a:r>
            <a:r>
              <a:rPr sz="1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BIOPSED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sz="1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CHROMOSOMES </a:t>
            </a:r>
            <a:r>
              <a:rPr sz="1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ANEUPLIODY</a:t>
            </a:r>
            <a:r>
              <a:rPr sz="1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(N=300)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97551" y="1763394"/>
            <a:ext cx="3274060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8305" indent="-342900">
              <a:lnSpc>
                <a:spcPct val="100000"/>
              </a:lnSpc>
              <a:spcBef>
                <a:spcPts val="95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59% </a:t>
            </a:r>
            <a:r>
              <a:rPr sz="2800" spc="60" dirty="0">
                <a:solidFill>
                  <a:srgbClr val="404040"/>
                </a:solidFill>
                <a:latin typeface="Times New Roman"/>
                <a:cs typeface="Times New Roman"/>
              </a:rPr>
              <a:t>of  embryos 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biopsied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were  </a:t>
            </a:r>
            <a:r>
              <a:rPr sz="2800" spc="160" dirty="0">
                <a:solidFill>
                  <a:srgbClr val="404040"/>
                </a:solidFill>
                <a:latin typeface="Times New Roman"/>
                <a:cs typeface="Times New Roman"/>
              </a:rPr>
              <a:t>abnormal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250" spc="380" dirty="0">
                <a:solidFill>
                  <a:srgbClr val="2CA1BE"/>
                </a:solidFill>
                <a:latin typeface="Arial"/>
                <a:cs typeface="Arial"/>
              </a:rPr>
              <a:t></a:t>
            </a:r>
            <a:r>
              <a:rPr sz="2250" spc="-33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15% </a:t>
            </a:r>
            <a:r>
              <a:rPr sz="2800" spc="210" dirty="0">
                <a:solidFill>
                  <a:srgbClr val="404040"/>
                </a:solidFill>
                <a:latin typeface="Times New Roman"/>
                <a:cs typeface="Times New Roman"/>
              </a:rPr>
              <a:t>No </a:t>
            </a:r>
            <a:r>
              <a:rPr sz="2800" spc="135" dirty="0">
                <a:solidFill>
                  <a:srgbClr val="404040"/>
                </a:solidFill>
                <a:latin typeface="Times New Roman"/>
                <a:cs typeface="Times New Roman"/>
              </a:rPr>
              <a:t>result </a:t>
            </a:r>
            <a:r>
              <a:rPr sz="2800" spc="-420" dirty="0">
                <a:solidFill>
                  <a:srgbClr val="404040"/>
                </a:solidFill>
                <a:latin typeface="Times New Roman"/>
                <a:cs typeface="Times New Roman"/>
              </a:rPr>
              <a:t>rate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83468" y="5748527"/>
            <a:ext cx="1208531" cy="110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865" y="633730"/>
            <a:ext cx="72948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300" dirty="0">
                <a:latin typeface="Verdana"/>
                <a:cs typeface="Verdana"/>
              </a:rPr>
              <a:t>SICKLE </a:t>
            </a:r>
            <a:r>
              <a:rPr sz="3200" b="0" spc="-135" dirty="0">
                <a:latin typeface="Verdana"/>
                <a:cs typeface="Verdana"/>
              </a:rPr>
              <a:t>CELL </a:t>
            </a:r>
            <a:r>
              <a:rPr sz="3200" b="0" spc="-204" dirty="0">
                <a:latin typeface="Verdana"/>
                <a:cs typeface="Verdana"/>
              </a:rPr>
              <a:t>DIAGNOSIS </a:t>
            </a:r>
            <a:r>
              <a:rPr sz="3200" b="0" spc="-75" dirty="0">
                <a:latin typeface="Verdana"/>
                <a:cs typeface="Verdana"/>
              </a:rPr>
              <a:t>(PGD) </a:t>
            </a:r>
            <a:r>
              <a:rPr sz="3200" b="0" spc="-25" dirty="0">
                <a:latin typeface="Verdana"/>
                <a:cs typeface="Verdana"/>
              </a:rPr>
              <a:t>N </a:t>
            </a:r>
            <a:r>
              <a:rPr sz="3200" b="0" spc="-680" dirty="0">
                <a:latin typeface="Verdana"/>
                <a:cs typeface="Verdana"/>
              </a:rPr>
              <a:t>=</a:t>
            </a:r>
            <a:r>
              <a:rPr sz="3200" b="0" spc="-770" dirty="0">
                <a:latin typeface="Verdana"/>
                <a:cs typeface="Verdana"/>
              </a:rPr>
              <a:t> </a:t>
            </a:r>
            <a:r>
              <a:rPr sz="3200" b="0" spc="-260" dirty="0">
                <a:latin typeface="Verdana"/>
                <a:cs typeface="Verdana"/>
              </a:rPr>
              <a:t>17  </a:t>
            </a:r>
            <a:r>
              <a:rPr sz="3200" b="0" spc="5" dirty="0">
                <a:latin typeface="Verdana"/>
                <a:cs typeface="Verdana"/>
              </a:rPr>
              <a:t>DAY</a:t>
            </a:r>
            <a:r>
              <a:rPr sz="3200" b="0" spc="-245" dirty="0">
                <a:latin typeface="Verdana"/>
                <a:cs typeface="Verdana"/>
              </a:rPr>
              <a:t> </a:t>
            </a:r>
            <a:r>
              <a:rPr sz="3200" b="0" spc="-260" dirty="0">
                <a:latin typeface="Verdana"/>
                <a:cs typeface="Verdana"/>
              </a:rPr>
              <a:t>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8051" y="1929765"/>
            <a:ext cx="4687570" cy="210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 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41%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of biopsied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embryos </a:t>
            </a:r>
            <a:r>
              <a:rPr sz="2400" b="1" spc="-95" dirty="0">
                <a:solidFill>
                  <a:srgbClr val="404040"/>
                </a:solidFill>
                <a:latin typeface="Times New Roman"/>
                <a:cs typeface="Times New Roman"/>
              </a:rPr>
              <a:t>were 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homozygous </a:t>
            </a:r>
            <a:r>
              <a:rPr sz="2400" b="1" spc="8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b="1" spc="-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heterozygous 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2727960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34%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embryos	</a:t>
            </a:r>
            <a:r>
              <a:rPr sz="2400" b="1" spc="114" dirty="0">
                <a:solidFill>
                  <a:srgbClr val="404040"/>
                </a:solidFill>
                <a:latin typeface="Times New Roman"/>
                <a:cs typeface="Times New Roman"/>
              </a:rPr>
              <a:t>undiagnosed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25%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404040"/>
                </a:solidFill>
                <a:latin typeface="Times New Roman"/>
                <a:cs typeface="Times New Roman"/>
              </a:rPr>
              <a:t>Abnormal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236" y="1898904"/>
            <a:ext cx="5044440" cy="3999229"/>
          </a:xfrm>
          <a:custGeom>
            <a:avLst/>
            <a:gdLst/>
            <a:ahLst/>
            <a:cxnLst/>
            <a:rect l="l" t="t" r="r" b="b"/>
            <a:pathLst>
              <a:path w="5044440" h="3999229">
                <a:moveTo>
                  <a:pt x="0" y="3998976"/>
                </a:moveTo>
                <a:lnTo>
                  <a:pt x="5044440" y="3998976"/>
                </a:lnTo>
                <a:lnTo>
                  <a:pt x="5044440" y="0"/>
                </a:lnTo>
                <a:lnTo>
                  <a:pt x="0" y="0"/>
                </a:lnTo>
                <a:lnTo>
                  <a:pt x="0" y="399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691" y="3028188"/>
            <a:ext cx="3325367" cy="1967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5155" y="497281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8911" y="471982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8022" y="4756784"/>
            <a:ext cx="824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r>
              <a:rPr sz="1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OF…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4880" y="497281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4880" y="464210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" y="430987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880" y="39791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4880" y="364845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4880" y="331774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8238" y="4882641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0%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4840" y="4220717"/>
            <a:ext cx="245745" cy="508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840" y="3889628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4840" y="3558666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840" y="3227577"/>
            <a:ext cx="245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spc="-1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9075" y="49728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4435" y="49728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9795" y="49728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5155" y="4972811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12192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57909" y="5057902"/>
            <a:ext cx="4502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8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000" spc="6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rma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64969" y="5057902"/>
            <a:ext cx="587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Abn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rma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47695" y="5057902"/>
            <a:ext cx="574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1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Result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59738" y="3306826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41%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35351" y="3836670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25%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11346" y="3538169"/>
            <a:ext cx="248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34%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22425" y="1966341"/>
            <a:ext cx="254254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25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SUMMARY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EMBRYO</a:t>
            </a:r>
            <a:r>
              <a:rPr sz="1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BIOPSED 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SICKLE </a:t>
            </a:r>
            <a:r>
              <a:rPr sz="1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CELL </a:t>
            </a:r>
            <a:r>
              <a:rPr sz="1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DIAGNOSIS  </a:t>
            </a:r>
            <a:r>
              <a:rPr sz="1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(N=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133)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983468" y="5748527"/>
            <a:ext cx="1208531" cy="110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692" y="414654"/>
            <a:ext cx="8897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25" dirty="0">
                <a:solidFill>
                  <a:srgbClr val="2CA1BE"/>
                </a:solidFill>
                <a:latin typeface="Verdana"/>
                <a:cs typeface="Verdana"/>
              </a:rPr>
              <a:t>CLEAVAGE </a:t>
            </a:r>
            <a:r>
              <a:rPr b="0" spc="-305" dirty="0">
                <a:solidFill>
                  <a:srgbClr val="2CA1BE"/>
                </a:solidFill>
                <a:latin typeface="Verdana"/>
                <a:cs typeface="Verdana"/>
              </a:rPr>
              <a:t>VS </a:t>
            </a:r>
            <a:r>
              <a:rPr b="0" spc="-140" dirty="0">
                <a:solidFill>
                  <a:srgbClr val="2CA1BE"/>
                </a:solidFill>
                <a:latin typeface="Verdana"/>
                <a:cs typeface="Verdana"/>
              </a:rPr>
              <a:t>TROPHECTODERM</a:t>
            </a:r>
            <a:r>
              <a:rPr b="0" spc="-620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b="0" spc="-275" dirty="0">
                <a:solidFill>
                  <a:srgbClr val="2CA1BE"/>
                </a:solidFill>
                <a:latin typeface="Verdana"/>
                <a:cs typeface="Verdana"/>
              </a:rPr>
              <a:t>BIOPSY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1312" y="1678051"/>
          <a:ext cx="9391649" cy="377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5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2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DAY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PREG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D5/6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D3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RESULT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D5/6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RESULT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 marL="97790" marR="1270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65" dirty="0">
                          <a:latin typeface="Times New Roman"/>
                          <a:cs typeface="Times New Roman"/>
                        </a:rPr>
                        <a:t>CHR.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OIDY  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AGE=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40.1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15*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6(42.9%)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6.7%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 marL="97790" marR="218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SICKLE  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ANAEMIA  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AV. 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AGE=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33.8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9%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4(50%)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34%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9.1%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54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2798" y="5869025"/>
            <a:ext cx="3569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imes New Roman"/>
                <a:cs typeface="Times New Roman"/>
              </a:rPr>
              <a:t>*D5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CA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125" dirty="0">
                <a:latin typeface="Times New Roman"/>
                <a:cs typeface="Times New Roman"/>
              </a:rPr>
              <a:t>group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only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14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patients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had  </a:t>
            </a:r>
            <a:r>
              <a:rPr sz="1800" spc="95" dirty="0">
                <a:latin typeface="Times New Roman"/>
                <a:cs typeface="Times New Roman"/>
              </a:rPr>
              <a:t>embryo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transfer</a:t>
            </a:r>
            <a:r>
              <a:rPr lang="en-US" sz="1800" spc="80" dirty="0">
                <a:latin typeface="Times New Roman"/>
                <a:cs typeface="Times New Roman"/>
              </a:rPr>
              <a:t>-Sept 2018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59083" y="5725667"/>
            <a:ext cx="1232915" cy="1132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180" y="2161032"/>
            <a:ext cx="8595360" cy="388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55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615" y="633730"/>
            <a:ext cx="81870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2CA1BE"/>
                </a:solidFill>
                <a:latin typeface="Verdana"/>
                <a:cs typeface="Verdana"/>
              </a:rPr>
              <a:t>COMPARISON </a:t>
            </a:r>
            <a:r>
              <a:rPr sz="3200" b="0" spc="-15" dirty="0">
                <a:solidFill>
                  <a:srgbClr val="2CA1BE"/>
                </a:solidFill>
                <a:latin typeface="Verdana"/>
                <a:cs typeface="Verdana"/>
              </a:rPr>
              <a:t>OF </a:t>
            </a:r>
            <a:r>
              <a:rPr sz="3200" b="0" spc="10" dirty="0">
                <a:solidFill>
                  <a:srgbClr val="2CA1BE"/>
                </a:solidFill>
                <a:latin typeface="Verdana"/>
                <a:cs typeface="Verdana"/>
              </a:rPr>
              <a:t>PREGNANCY </a:t>
            </a:r>
            <a:r>
              <a:rPr sz="3200" b="0" spc="-365" dirty="0">
                <a:solidFill>
                  <a:srgbClr val="2CA1BE"/>
                </a:solidFill>
                <a:latin typeface="Verdana"/>
                <a:cs typeface="Verdana"/>
              </a:rPr>
              <a:t>RATES:  </a:t>
            </a:r>
            <a:r>
              <a:rPr sz="3200" b="0" spc="20" dirty="0">
                <a:solidFill>
                  <a:srgbClr val="2CA1BE"/>
                </a:solidFill>
                <a:latin typeface="Verdana"/>
                <a:cs typeface="Verdana"/>
              </a:rPr>
              <a:t>CLEAVAGE </a:t>
            </a:r>
            <a:r>
              <a:rPr sz="3200" b="0" spc="-270" dirty="0">
                <a:solidFill>
                  <a:srgbClr val="2CA1BE"/>
                </a:solidFill>
                <a:latin typeface="Verdana"/>
                <a:cs typeface="Verdana"/>
              </a:rPr>
              <a:t>VS </a:t>
            </a:r>
            <a:r>
              <a:rPr sz="3200" b="0" spc="-125" dirty="0">
                <a:solidFill>
                  <a:srgbClr val="2CA1BE"/>
                </a:solidFill>
                <a:latin typeface="Verdana"/>
                <a:cs typeface="Verdana"/>
              </a:rPr>
              <a:t>TROPHECTODERM</a:t>
            </a:r>
            <a:r>
              <a:rPr sz="3200" b="0" spc="-525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sz="3200" b="0" spc="-365" dirty="0">
                <a:solidFill>
                  <a:srgbClr val="2CA1BE"/>
                </a:solidFill>
                <a:latin typeface="Verdana"/>
                <a:cs typeface="Verdana"/>
              </a:rPr>
              <a:t>BIOPSIES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2595" y="3456813"/>
            <a:ext cx="2838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latin typeface="Times New Roman"/>
                <a:cs typeface="Times New Roman"/>
              </a:rPr>
              <a:t>32%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81943" y="5748527"/>
            <a:ext cx="1210055" cy="1109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" y="2161032"/>
            <a:ext cx="8595360" cy="388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56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615" y="633730"/>
            <a:ext cx="81870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2CA1BE"/>
                </a:solidFill>
                <a:latin typeface="Verdana"/>
                <a:cs typeface="Verdana"/>
              </a:rPr>
              <a:t>COMPARISON </a:t>
            </a:r>
            <a:r>
              <a:rPr sz="3200" b="0" spc="-15" dirty="0">
                <a:solidFill>
                  <a:srgbClr val="2CA1BE"/>
                </a:solidFill>
                <a:latin typeface="Verdana"/>
                <a:cs typeface="Verdana"/>
              </a:rPr>
              <a:t>OF </a:t>
            </a:r>
            <a:r>
              <a:rPr sz="3200" b="0" spc="125" dirty="0">
                <a:solidFill>
                  <a:srgbClr val="2CA1BE"/>
                </a:solidFill>
                <a:latin typeface="Verdana"/>
                <a:cs typeface="Verdana"/>
              </a:rPr>
              <a:t>NO </a:t>
            </a:r>
            <a:r>
              <a:rPr sz="3200" b="0" spc="-390" dirty="0">
                <a:solidFill>
                  <a:srgbClr val="2CA1BE"/>
                </a:solidFill>
                <a:latin typeface="Verdana"/>
                <a:cs typeface="Verdana"/>
              </a:rPr>
              <a:t>RESULT </a:t>
            </a:r>
            <a:r>
              <a:rPr sz="3200" b="0" spc="-365" dirty="0">
                <a:solidFill>
                  <a:srgbClr val="2CA1BE"/>
                </a:solidFill>
                <a:latin typeface="Verdana"/>
                <a:cs typeface="Verdana"/>
              </a:rPr>
              <a:t>RATES:  </a:t>
            </a:r>
            <a:r>
              <a:rPr sz="3200" b="0" spc="20" dirty="0">
                <a:solidFill>
                  <a:srgbClr val="2CA1BE"/>
                </a:solidFill>
                <a:latin typeface="Verdana"/>
                <a:cs typeface="Verdana"/>
              </a:rPr>
              <a:t>CLEAVAGE </a:t>
            </a:r>
            <a:r>
              <a:rPr sz="3200" b="0" spc="-270" dirty="0">
                <a:solidFill>
                  <a:srgbClr val="2CA1BE"/>
                </a:solidFill>
                <a:latin typeface="Verdana"/>
                <a:cs typeface="Verdana"/>
              </a:rPr>
              <a:t>VS </a:t>
            </a:r>
            <a:r>
              <a:rPr sz="3200" b="0" spc="-125" dirty="0">
                <a:solidFill>
                  <a:srgbClr val="2CA1BE"/>
                </a:solidFill>
                <a:latin typeface="Verdana"/>
                <a:cs typeface="Verdana"/>
              </a:rPr>
              <a:t>TROPHECTODERM</a:t>
            </a:r>
            <a:r>
              <a:rPr sz="3200" b="0" spc="-525" dirty="0">
                <a:solidFill>
                  <a:srgbClr val="2CA1BE"/>
                </a:solidFill>
                <a:latin typeface="Verdana"/>
                <a:cs typeface="Verdana"/>
              </a:rPr>
              <a:t> </a:t>
            </a:r>
            <a:r>
              <a:rPr sz="3200" b="0" spc="-365" dirty="0">
                <a:solidFill>
                  <a:srgbClr val="2CA1BE"/>
                </a:solidFill>
                <a:latin typeface="Verdana"/>
                <a:cs typeface="Verdana"/>
              </a:rPr>
              <a:t>BIOPSIES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95659" y="5757671"/>
            <a:ext cx="1196340" cy="110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644" y="254253"/>
            <a:ext cx="2980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10" dirty="0"/>
              <a:t>FUTURE </a:t>
            </a:r>
            <a:r>
              <a:rPr sz="3200" spc="-290" dirty="0"/>
              <a:t>OF</a:t>
            </a:r>
            <a:r>
              <a:rPr sz="3200" spc="-340" dirty="0"/>
              <a:t> </a:t>
            </a:r>
            <a:r>
              <a:rPr sz="3200" spc="-295" dirty="0"/>
              <a:t>PGD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8216" y="1030194"/>
            <a:ext cx="9192895" cy="5055235"/>
          </a:xfrm>
          <a:prstGeom prst="rect">
            <a:avLst/>
          </a:prstGeom>
        </p:spPr>
        <p:txBody>
          <a:bodyPr vert="horz" wrap="square" lIns="0" tIns="273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3200" b="1" spc="170" dirty="0">
                <a:solidFill>
                  <a:srgbClr val="001F5F"/>
                </a:solidFill>
                <a:latin typeface="Times New Roman"/>
                <a:cs typeface="Times New Roman"/>
              </a:rPr>
              <a:t>PGD</a:t>
            </a:r>
            <a:endParaRPr sz="32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178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235" dirty="0">
                <a:solidFill>
                  <a:srgbClr val="001F5F"/>
                </a:solidFill>
                <a:latin typeface="Times New Roman"/>
                <a:cs typeface="Times New Roman"/>
              </a:rPr>
              <a:t>New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01F5F"/>
                </a:solidFill>
                <a:latin typeface="Times New Roman"/>
                <a:cs typeface="Times New Roman"/>
              </a:rPr>
              <a:t>technology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Times New Roman"/>
                <a:cs typeface="Times New Roman"/>
              </a:rPr>
              <a:t>allow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001F5F"/>
                </a:solidFill>
                <a:latin typeface="Times New Roman"/>
                <a:cs typeface="Times New Roman"/>
              </a:rPr>
              <a:t>diagnosis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01F5F"/>
                </a:solidFill>
                <a:latin typeface="Times New Roman"/>
                <a:cs typeface="Times New Roman"/>
              </a:rPr>
              <a:t>more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Times New Roman"/>
                <a:cs typeface="Times New Roman"/>
              </a:rPr>
              <a:t>disorders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35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135" dirty="0">
                <a:solidFill>
                  <a:srgbClr val="001F5F"/>
                </a:solidFill>
                <a:latin typeface="Times New Roman"/>
                <a:cs typeface="Times New Roman"/>
              </a:rPr>
              <a:t>WGA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35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110" dirty="0">
                <a:solidFill>
                  <a:srgbClr val="001F5F"/>
                </a:solidFill>
                <a:latin typeface="Times New Roman"/>
                <a:cs typeface="Times New Roman"/>
              </a:rPr>
              <a:t>SNP </a:t>
            </a:r>
            <a:r>
              <a:rPr sz="2800" spc="125" dirty="0">
                <a:solidFill>
                  <a:srgbClr val="001F5F"/>
                </a:solidFill>
                <a:latin typeface="Times New Roman"/>
                <a:cs typeface="Times New Roman"/>
              </a:rPr>
              <a:t>arrays, </a:t>
            </a:r>
            <a:r>
              <a:rPr sz="2800" spc="135" dirty="0">
                <a:solidFill>
                  <a:srgbClr val="001F5F"/>
                </a:solidFill>
                <a:latin typeface="Times New Roman"/>
                <a:cs typeface="Times New Roman"/>
              </a:rPr>
              <a:t>array-CGH,</a:t>
            </a:r>
            <a:r>
              <a:rPr sz="2800" spc="-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Times New Roman"/>
                <a:cs typeface="Times New Roman"/>
              </a:rPr>
              <a:t>sequencing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35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75" dirty="0">
                <a:solidFill>
                  <a:srgbClr val="001F5F"/>
                </a:solidFill>
                <a:latin typeface="Times New Roman"/>
                <a:cs typeface="Times New Roman"/>
              </a:rPr>
              <a:t>Blastocyst </a:t>
            </a:r>
            <a:r>
              <a:rPr sz="2800" spc="135" dirty="0">
                <a:solidFill>
                  <a:srgbClr val="001F5F"/>
                </a:solidFill>
                <a:latin typeface="Times New Roman"/>
                <a:cs typeface="Times New Roman"/>
              </a:rPr>
              <a:t>biopsy </a:t>
            </a:r>
            <a:r>
              <a:rPr sz="2800" spc="229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800" spc="-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vitrification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35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160" dirty="0">
                <a:solidFill>
                  <a:srgbClr val="001F5F"/>
                </a:solidFill>
                <a:latin typeface="Times New Roman"/>
                <a:cs typeface="Times New Roman"/>
              </a:rPr>
              <a:t>Improving </a:t>
            </a:r>
            <a:r>
              <a:rPr sz="2800" spc="150" dirty="0">
                <a:solidFill>
                  <a:srgbClr val="001F5F"/>
                </a:solidFill>
                <a:latin typeface="Times New Roman"/>
                <a:cs typeface="Times New Roman"/>
              </a:rPr>
              <a:t>Implantation</a:t>
            </a:r>
            <a:r>
              <a:rPr sz="2800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001F5F"/>
                </a:solidFill>
                <a:latin typeface="Times New Roman"/>
                <a:cs typeface="Times New Roman"/>
              </a:rPr>
              <a:t>Success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235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165" dirty="0">
                <a:solidFill>
                  <a:srgbClr val="001F5F"/>
                </a:solidFill>
                <a:latin typeface="Times New Roman"/>
                <a:cs typeface="Times New Roman"/>
              </a:rPr>
              <a:t>Improving </a:t>
            </a:r>
            <a:r>
              <a:rPr sz="2800" spc="100" dirty="0">
                <a:solidFill>
                  <a:srgbClr val="001F5F"/>
                </a:solidFill>
                <a:latin typeface="Times New Roman"/>
                <a:cs typeface="Times New Roman"/>
              </a:rPr>
              <a:t>External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factors </a:t>
            </a:r>
            <a:r>
              <a:rPr sz="2800" spc="120" dirty="0">
                <a:solidFill>
                  <a:srgbClr val="001F5F"/>
                </a:solidFill>
                <a:latin typeface="Times New Roman"/>
                <a:cs typeface="Times New Roman"/>
              </a:rPr>
              <a:t>possibly</a:t>
            </a:r>
            <a:r>
              <a:rPr sz="2800" spc="-4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Times New Roman"/>
                <a:cs typeface="Times New Roman"/>
              </a:rPr>
              <a:t>affecting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success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30711" y="5791199"/>
            <a:ext cx="1161287" cy="106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943B83CA-7BE6-49D1-8D8B-4461C0F675F4}"/>
              </a:ext>
            </a:extLst>
          </p:cNvPr>
          <p:cNvSpPr>
            <a:spLocks/>
          </p:cNvSpPr>
          <p:nvPr/>
        </p:nvSpPr>
        <p:spPr bwMode="auto">
          <a:xfrm>
            <a:off x="1524000" y="3867150"/>
            <a:ext cx="336550" cy="2133600"/>
          </a:xfrm>
          <a:custGeom>
            <a:avLst/>
            <a:gdLst>
              <a:gd name="T0" fmla="*/ 0 w 449580"/>
              <a:gd name="T1" fmla="*/ 0 h 2845434"/>
              <a:gd name="T2" fmla="*/ 0 w 449580"/>
              <a:gd name="T3" fmla="*/ 119878 h 2845434"/>
              <a:gd name="T4" fmla="*/ 18599 w 449580"/>
              <a:gd name="T5" fmla="*/ 119878 h 2845434"/>
              <a:gd name="T6" fmla="*/ 0 w 449580"/>
              <a:gd name="T7" fmla="*/ 0 h 2845434"/>
              <a:gd name="T8" fmla="*/ 0 60000 65536"/>
              <a:gd name="T9" fmla="*/ 0 60000 65536"/>
              <a:gd name="T10" fmla="*/ 0 60000 65536"/>
              <a:gd name="T11" fmla="*/ 0 60000 65536"/>
              <a:gd name="T12" fmla="*/ 0 w 449580"/>
              <a:gd name="T13" fmla="*/ 0 h 2845434"/>
              <a:gd name="T14" fmla="*/ 449580 w 449580"/>
              <a:gd name="T15" fmla="*/ 2845434 h 2845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D7F7627-5FE2-4A9A-833D-1F3DC402ABEB}"/>
              </a:ext>
            </a:extLst>
          </p:cNvPr>
          <p:cNvSpPr txBox="1"/>
          <p:nvPr/>
        </p:nvSpPr>
        <p:spPr>
          <a:xfrm>
            <a:off x="2438400" y="1130300"/>
            <a:ext cx="8077200" cy="4381500"/>
          </a:xfrm>
          <a:prstGeom prst="rect">
            <a:avLst/>
          </a:prstGeom>
        </p:spPr>
        <p:txBody>
          <a:bodyPr lIns="0" tIns="72390" rIns="0" bIns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2CA1BE"/>
              </a:buClr>
              <a:buSzPct val="80357"/>
              <a:buFontTx/>
              <a:buNone/>
              <a:tabLst>
                <a:tab pos="266700" algn="l"/>
              </a:tabLst>
              <a:defRPr/>
            </a:pPr>
            <a:r>
              <a:rPr kumimoji="0" lang="en-US" sz="4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genesis of the above presentation started at the College of Medicine through excellent teaching by highly qualified and experienced teachers, and stimulating classmates</a:t>
            </a:r>
            <a:endParaRPr kumimoji="0" lang="en-US" sz="4000" b="1" i="0" u="none" strike="noStrike" kern="1200" cap="none" spc="7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E91F90C-3D40-4EB8-8F39-A215EC2642E1}"/>
              </a:ext>
            </a:extLst>
          </p:cNvPr>
          <p:cNvSpPr txBox="1"/>
          <p:nvPr/>
        </p:nvSpPr>
        <p:spPr>
          <a:xfrm>
            <a:off x="8358188" y="5459413"/>
            <a:ext cx="61912" cy="11430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0" noProof="0" dirty="0">
                <a:ln>
                  <a:noFill/>
                </a:ln>
                <a:solidFill>
                  <a:srgbClr val="2CA1BE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+mn-cs"/>
              </a:rPr>
              <a:t>2</a:t>
            </a: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389" name="object 6">
            <a:extLst>
              <a:ext uri="{FF2B5EF4-FFF2-40B4-BE49-F238E27FC236}">
                <a16:creationId xmlns:a16="http://schemas.microsoft.com/office/drawing/2014/main" id="{5002485B-157E-4560-96D6-D59EA49E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038" y="6096000"/>
            <a:ext cx="588962" cy="53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77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39" y="0"/>
            <a:ext cx="938479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71859" y="5612891"/>
            <a:ext cx="1120139" cy="1245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0"/>
            <a:ext cx="8686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02340" y="5655562"/>
            <a:ext cx="1089659" cy="1202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0" y="76200"/>
            <a:ext cx="4032504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5615" y="3348228"/>
            <a:ext cx="4504944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76200"/>
            <a:ext cx="3982212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82528" y="5625083"/>
            <a:ext cx="1109472" cy="1232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1066800"/>
            <a:ext cx="8862060" cy="482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02340" y="5649467"/>
            <a:ext cx="1089659" cy="1208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15" y="635253"/>
            <a:ext cx="7637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625" dirty="0">
                <a:solidFill>
                  <a:srgbClr val="2CA1BE"/>
                </a:solidFill>
              </a:rPr>
              <a:t>POSSIBLE </a:t>
            </a:r>
            <a:r>
              <a:rPr spc="-520" dirty="0">
                <a:solidFill>
                  <a:srgbClr val="2CA1BE"/>
                </a:solidFill>
              </a:rPr>
              <a:t>ROLE </a:t>
            </a:r>
            <a:r>
              <a:rPr spc="-459" dirty="0">
                <a:solidFill>
                  <a:srgbClr val="2CA1BE"/>
                </a:solidFill>
              </a:rPr>
              <a:t>FOR </a:t>
            </a:r>
            <a:r>
              <a:rPr spc="-365" dirty="0">
                <a:solidFill>
                  <a:srgbClr val="2CA1BE"/>
                </a:solidFill>
              </a:rPr>
              <a:t>MAYR </a:t>
            </a:r>
            <a:r>
              <a:rPr spc="-575" dirty="0">
                <a:solidFill>
                  <a:srgbClr val="2CA1BE"/>
                </a:solidFill>
              </a:rPr>
              <a:t>THERAPY  </a:t>
            </a:r>
            <a:r>
              <a:rPr spc="-330" dirty="0">
                <a:solidFill>
                  <a:srgbClr val="2CA1BE"/>
                </a:solidFill>
              </a:rPr>
              <a:t>AND </a:t>
            </a:r>
            <a:r>
              <a:rPr spc="-515" dirty="0">
                <a:solidFill>
                  <a:srgbClr val="2CA1BE"/>
                </a:solidFill>
              </a:rPr>
              <a:t>DETOXIFICATION </a:t>
            </a:r>
            <a:r>
              <a:rPr spc="-540" dirty="0">
                <a:solidFill>
                  <a:srgbClr val="2CA1BE"/>
                </a:solidFill>
              </a:rPr>
              <a:t>BEFORE</a:t>
            </a:r>
            <a:r>
              <a:rPr spc="-545" dirty="0">
                <a:solidFill>
                  <a:srgbClr val="2CA1BE"/>
                </a:solidFill>
              </a:rPr>
              <a:t> </a:t>
            </a:r>
            <a:r>
              <a:rPr spc="-335" dirty="0">
                <a:solidFill>
                  <a:srgbClr val="2CA1BE"/>
                </a:solidFill>
              </a:rPr>
              <a:t>PGD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049017"/>
            <a:ext cx="7782559" cy="3348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REMOVAL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NUTRITIONAL</a:t>
            </a:r>
            <a:r>
              <a:rPr sz="24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TOXINS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REMOVAL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HEAVY</a:t>
            </a:r>
            <a:r>
              <a:rPr sz="24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METALS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IMPROVEMENT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MITOCHONDRIAL</a:t>
            </a:r>
            <a:r>
              <a:rPr sz="2400" b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QUALITY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TOTAL </a:t>
            </a:r>
            <a:r>
              <a:rPr sz="2400" b="1" spc="60" dirty="0">
                <a:solidFill>
                  <a:srgbClr val="404040"/>
                </a:solidFill>
                <a:latin typeface="Times New Roman"/>
                <a:cs typeface="Times New Roman"/>
              </a:rPr>
              <a:t>BODY</a:t>
            </a:r>
            <a:r>
              <a:rPr sz="2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DETOXIFICATION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95" dirty="0">
                <a:solidFill>
                  <a:srgbClr val="404040"/>
                </a:solidFill>
                <a:latin typeface="Times New Roman"/>
                <a:cs typeface="Times New Roman"/>
              </a:rPr>
              <a:t>ANTIOXIDANT</a:t>
            </a:r>
            <a:r>
              <a:rPr sz="2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ORTHOMOLECULAR</a:t>
            </a:r>
            <a:r>
              <a:rPr sz="24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SUPPLEMENTATION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9000" y="5590031"/>
            <a:ext cx="1142999" cy="1267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6115" y="3928877"/>
            <a:ext cx="2185383" cy="292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7946" y="399999"/>
            <a:ext cx="2112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Arial"/>
                <a:cs typeface="Arial"/>
              </a:rPr>
              <a:t>SUMMARY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666" y="1117244"/>
            <a:ext cx="9211945" cy="412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>
              <a:lnSpc>
                <a:spcPct val="150100"/>
              </a:lnSpc>
              <a:spcBef>
                <a:spcPts val="100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125" dirty="0">
                <a:solidFill>
                  <a:srgbClr val="001F5F"/>
                </a:solidFill>
                <a:latin typeface="Times New Roman"/>
                <a:cs typeface="Times New Roman"/>
              </a:rPr>
              <a:t>PGD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Times New Roman"/>
                <a:cs typeface="Times New Roman"/>
              </a:rPr>
              <a:t>has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01F5F"/>
                </a:solidFill>
                <a:latin typeface="Times New Roman"/>
                <a:cs typeface="Times New Roman"/>
              </a:rPr>
              <a:t>been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95" dirty="0">
                <a:solidFill>
                  <a:srgbClr val="001F5F"/>
                </a:solidFill>
                <a:latin typeface="Times New Roman"/>
                <a:cs typeface="Times New Roman"/>
              </a:rPr>
              <a:t>used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successfully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001F5F"/>
                </a:solidFill>
                <a:latin typeface="Times New Roman"/>
                <a:cs typeface="Times New Roman"/>
              </a:rPr>
              <a:t>select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45" dirty="0">
                <a:solidFill>
                  <a:srgbClr val="001F5F"/>
                </a:solidFill>
                <a:latin typeface="Times New Roman"/>
                <a:cs typeface="Times New Roman"/>
              </a:rPr>
              <a:t>embryos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Times New Roman"/>
                <a:cs typeface="Times New Roman"/>
              </a:rPr>
              <a:t>that  </a:t>
            </a:r>
            <a:r>
              <a:rPr sz="2800" spc="14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spc="65" dirty="0">
                <a:solidFill>
                  <a:srgbClr val="001F5F"/>
                </a:solidFill>
                <a:latin typeface="Times New Roman"/>
                <a:cs typeface="Times New Roman"/>
              </a:rPr>
              <a:t>sickle </a:t>
            </a:r>
            <a:r>
              <a:rPr sz="2800" spc="35" dirty="0">
                <a:solidFill>
                  <a:srgbClr val="001F5F"/>
                </a:solidFill>
                <a:latin typeface="Times New Roman"/>
                <a:cs typeface="Times New Roman"/>
              </a:rPr>
              <a:t>cell</a:t>
            </a:r>
            <a:r>
              <a:rPr sz="2800" spc="-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001F5F"/>
                </a:solidFill>
                <a:latin typeface="Times New Roman"/>
                <a:cs typeface="Times New Roman"/>
              </a:rPr>
              <a:t>free.</a:t>
            </a:r>
            <a:endParaRPr sz="2800">
              <a:latin typeface="Times New Roman"/>
              <a:cs typeface="Times New Roman"/>
            </a:endParaRPr>
          </a:p>
          <a:p>
            <a:pPr marL="355600" marR="280670" indent="-342900">
              <a:lnSpc>
                <a:spcPct val="150100"/>
              </a:lnSpc>
              <a:spcBef>
                <a:spcPts val="990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105" dirty="0">
                <a:solidFill>
                  <a:srgbClr val="001F5F"/>
                </a:solidFill>
                <a:latin typeface="Times New Roman"/>
                <a:cs typeface="Times New Roman"/>
              </a:rPr>
              <a:t>Currently,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75" dirty="0">
                <a:solidFill>
                  <a:srgbClr val="001F5F"/>
                </a:solidFill>
                <a:latin typeface="Times New Roman"/>
                <a:cs typeface="Times New Roman"/>
              </a:rPr>
              <a:t>we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01F5F"/>
                </a:solidFill>
                <a:latin typeface="Times New Roman"/>
                <a:cs typeface="Times New Roman"/>
              </a:rPr>
              <a:t>have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01F5F"/>
                </a:solidFill>
                <a:latin typeface="Times New Roman"/>
                <a:cs typeface="Times New Roman"/>
              </a:rPr>
              <a:t>two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45" dirty="0">
                <a:solidFill>
                  <a:srgbClr val="001F5F"/>
                </a:solidFill>
                <a:latin typeface="Times New Roman"/>
                <a:cs typeface="Times New Roman"/>
              </a:rPr>
              <a:t>ongoing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Times New Roman"/>
                <a:cs typeface="Times New Roman"/>
              </a:rPr>
              <a:t>pregnancies(twin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229" dirty="0">
                <a:solidFill>
                  <a:srgbClr val="001F5F"/>
                </a:solidFill>
                <a:latin typeface="Times New Roman"/>
                <a:cs typeface="Times New Roman"/>
              </a:rPr>
              <a:t>and  </a:t>
            </a:r>
            <a:r>
              <a:rPr sz="2800" spc="110" dirty="0">
                <a:solidFill>
                  <a:srgbClr val="001F5F"/>
                </a:solidFill>
                <a:latin typeface="Times New Roman"/>
                <a:cs typeface="Times New Roman"/>
              </a:rPr>
              <a:t>singleton) after</a:t>
            </a:r>
            <a:r>
              <a:rPr sz="28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PGD.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1005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80" dirty="0">
                <a:solidFill>
                  <a:srgbClr val="001F5F"/>
                </a:solidFill>
                <a:latin typeface="Times New Roman"/>
                <a:cs typeface="Times New Roman"/>
              </a:rPr>
              <a:t>Availability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Times New Roman"/>
                <a:cs typeface="Times New Roman"/>
              </a:rPr>
              <a:t>genetic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01F5F"/>
                </a:solidFill>
                <a:latin typeface="Times New Roman"/>
                <a:cs typeface="Times New Roman"/>
              </a:rPr>
              <a:t>counselors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229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01F5F"/>
                </a:solidFill>
                <a:latin typeface="Times New Roman"/>
                <a:cs typeface="Times New Roman"/>
              </a:rPr>
              <a:t>trained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01F5F"/>
                </a:solidFill>
                <a:latin typeface="Times New Roman"/>
                <a:cs typeface="Times New Roman"/>
              </a:rPr>
              <a:t>geneticists  </a:t>
            </a:r>
            <a:r>
              <a:rPr sz="2800" spc="125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65" dirty="0">
                <a:solidFill>
                  <a:srgbClr val="001F5F"/>
                </a:solidFill>
                <a:latin typeface="Times New Roman"/>
                <a:cs typeface="Times New Roman"/>
              </a:rPr>
              <a:t>answer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10" dirty="0">
                <a:solidFill>
                  <a:srgbClr val="001F5F"/>
                </a:solidFill>
                <a:latin typeface="Times New Roman"/>
                <a:cs typeface="Times New Roman"/>
              </a:rPr>
              <a:t>lab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229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45" dirty="0">
                <a:solidFill>
                  <a:srgbClr val="001F5F"/>
                </a:solidFill>
                <a:latin typeface="Times New Roman"/>
                <a:cs typeface="Times New Roman"/>
              </a:rPr>
              <a:t>patient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01F5F"/>
                </a:solidFill>
                <a:latin typeface="Times New Roman"/>
                <a:cs typeface="Times New Roman"/>
              </a:rPr>
              <a:t>questions.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15" y="635253"/>
            <a:ext cx="2265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615" y="1594363"/>
            <a:ext cx="8098790" cy="3992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7635" indent="-342900">
              <a:lnSpc>
                <a:spcPct val="150000"/>
              </a:lnSpc>
              <a:spcBef>
                <a:spcPts val="95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Partnership </a:t>
            </a:r>
            <a:r>
              <a:rPr sz="2800" b="1" spc="150" dirty="0">
                <a:solidFill>
                  <a:srgbClr val="001F5F"/>
                </a:solidFill>
                <a:latin typeface="Times New Roman"/>
                <a:cs typeface="Times New Roman"/>
              </a:rPr>
              <a:t>with </a:t>
            </a:r>
            <a:r>
              <a:rPr sz="2800" b="1" spc="120" dirty="0">
                <a:solidFill>
                  <a:srgbClr val="001F5F"/>
                </a:solidFill>
                <a:latin typeface="Times New Roman"/>
                <a:cs typeface="Times New Roman"/>
              </a:rPr>
              <a:t>world </a:t>
            </a:r>
            <a:r>
              <a:rPr sz="2800" b="1" spc="130" dirty="0">
                <a:solidFill>
                  <a:srgbClr val="001F5F"/>
                </a:solidFill>
                <a:latin typeface="Times New Roman"/>
                <a:cs typeface="Times New Roman"/>
              </a:rPr>
              <a:t>renowned </a:t>
            </a: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centers  </a:t>
            </a:r>
            <a:r>
              <a:rPr sz="2800" b="1" spc="155" dirty="0">
                <a:solidFill>
                  <a:srgbClr val="001F5F"/>
                </a:solidFill>
                <a:latin typeface="Times New Roman"/>
                <a:cs typeface="Times New Roman"/>
              </a:rPr>
              <a:t>allowing </a:t>
            </a:r>
            <a:r>
              <a:rPr sz="2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sz="28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data </a:t>
            </a: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collection </a:t>
            </a:r>
            <a:r>
              <a:rPr sz="2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across </a:t>
            </a: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centers</a:t>
            </a:r>
            <a:r>
              <a:rPr sz="2800" b="1" spc="-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publications.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994"/>
              </a:spcBef>
              <a:buSzPct val="11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Reference </a:t>
            </a:r>
            <a:r>
              <a:rPr sz="2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center 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partnerships </a:t>
            </a:r>
            <a:r>
              <a:rPr sz="2800" b="1" spc="155" dirty="0">
                <a:solidFill>
                  <a:srgbClr val="001F5F"/>
                </a:solidFill>
                <a:latin typeface="Times New Roman"/>
                <a:cs typeface="Times New Roman"/>
              </a:rPr>
              <a:t>allow </a:t>
            </a:r>
            <a:r>
              <a:rPr sz="28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for faster  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access to 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current 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8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new 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technologies</a:t>
            </a:r>
            <a:r>
              <a:rPr sz="2800" b="1" spc="-4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sz="2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PGD  </a:t>
            </a:r>
            <a:r>
              <a:rPr sz="2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001F5F"/>
                </a:solidFill>
                <a:latin typeface="Times New Roman"/>
                <a:cs typeface="Times New Roman"/>
              </a:rPr>
              <a:t>PGS.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64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615" y="311277"/>
            <a:ext cx="3043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5" dirty="0">
                <a:solidFill>
                  <a:srgbClr val="001F5F"/>
                </a:solidFill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0915" y="1309497"/>
            <a:ext cx="7646670" cy="450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95" dirty="0">
                <a:solidFill>
                  <a:srgbClr val="DA1F28"/>
                </a:solidFill>
                <a:latin typeface="Times New Roman"/>
                <a:cs typeface="Times New Roman"/>
              </a:rPr>
              <a:t>COMMUNICATION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Excellent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IVF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55" dirty="0">
                <a:solidFill>
                  <a:srgbClr val="001F5F"/>
                </a:solidFill>
                <a:latin typeface="Times New Roman"/>
                <a:cs typeface="Times New Roman"/>
              </a:rPr>
              <a:t>Platform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Excellent </a:t>
            </a:r>
            <a:r>
              <a:rPr sz="2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Diagnostics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Laboratory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Integration </a:t>
            </a:r>
            <a:r>
              <a:rPr sz="2800" b="1" spc="15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Services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Rigorous </a:t>
            </a:r>
            <a:r>
              <a:rPr sz="28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Quality </a:t>
            </a:r>
            <a:r>
              <a:rPr sz="2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Control/Quality</a:t>
            </a:r>
            <a:r>
              <a:rPr sz="28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Assurance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2CA1BE"/>
              </a:buClr>
              <a:buSzPct val="80357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Commitment </a:t>
            </a:r>
            <a:r>
              <a:rPr sz="2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114" dirty="0">
                <a:solidFill>
                  <a:srgbClr val="001F5F"/>
                </a:solidFill>
                <a:latin typeface="Times New Roman"/>
                <a:cs typeface="Times New Roman"/>
              </a:rPr>
              <a:t>Follow-up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65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28831" y="5971032"/>
            <a:ext cx="784859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15" y="335406"/>
            <a:ext cx="286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latin typeface="Verdana"/>
                <a:cs typeface="Verdana"/>
              </a:rPr>
              <a:t>BEETHOVEN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800" y="2492120"/>
            <a:ext cx="48101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“I </a:t>
            </a:r>
            <a:r>
              <a:rPr sz="2800" spc="95" dirty="0">
                <a:solidFill>
                  <a:srgbClr val="404040"/>
                </a:solidFill>
                <a:latin typeface="Times New Roman"/>
                <a:cs typeface="Times New Roman"/>
              </a:rPr>
              <a:t>RECOGNIZE </a:t>
            </a:r>
            <a:r>
              <a:rPr sz="2800" spc="229" dirty="0">
                <a:solidFill>
                  <a:srgbClr val="404040"/>
                </a:solidFill>
                <a:latin typeface="Times New Roman"/>
                <a:cs typeface="Times New Roman"/>
              </a:rPr>
              <a:t>NO  </a:t>
            </a:r>
            <a:r>
              <a:rPr sz="2800" spc="20" dirty="0">
                <a:solidFill>
                  <a:srgbClr val="404040"/>
                </a:solidFill>
                <a:latin typeface="Times New Roman"/>
                <a:cs typeface="Times New Roman"/>
              </a:rPr>
              <a:t>SUPERIORITY </a:t>
            </a:r>
            <a:r>
              <a:rPr sz="2800" spc="15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800" spc="-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404040"/>
                </a:solidFill>
                <a:latin typeface="Times New Roman"/>
                <a:cs typeface="Times New Roman"/>
              </a:rPr>
              <a:t>MANKIND  </a:t>
            </a:r>
            <a:r>
              <a:rPr sz="2800" spc="90" dirty="0">
                <a:solidFill>
                  <a:srgbClr val="404040"/>
                </a:solidFill>
                <a:latin typeface="Times New Roman"/>
                <a:cs typeface="Times New Roman"/>
              </a:rPr>
              <a:t>OTHER </a:t>
            </a:r>
            <a:r>
              <a:rPr sz="2800" spc="19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800" spc="-1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80" dirty="0">
                <a:solidFill>
                  <a:srgbClr val="404040"/>
                </a:solidFill>
                <a:latin typeface="Times New Roman"/>
                <a:cs typeface="Times New Roman"/>
              </a:rPr>
              <a:t>GOODNESS.”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6920" y="1153667"/>
            <a:ext cx="3732276" cy="432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15471" y="5779006"/>
            <a:ext cx="1176526" cy="1065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0984" y="189103"/>
            <a:ext cx="227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65" dirty="0">
                <a:solidFill>
                  <a:srgbClr val="001F5F"/>
                </a:solidFill>
              </a:rPr>
              <a:t>OUR</a:t>
            </a:r>
            <a:r>
              <a:rPr spc="-300" dirty="0">
                <a:solidFill>
                  <a:srgbClr val="001F5F"/>
                </a:solidFill>
              </a:rPr>
              <a:t> </a:t>
            </a:r>
            <a:r>
              <a:rPr spc="-459" dirty="0">
                <a:solidFill>
                  <a:srgbClr val="001F5F"/>
                </a:solidFill>
              </a:rPr>
              <a:t>TEAM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67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3944" y="2305811"/>
            <a:ext cx="1470660" cy="133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827" y="806195"/>
            <a:ext cx="8566404" cy="514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4245" y="6030569"/>
            <a:ext cx="6912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0125" algn="l"/>
              </a:tabLst>
            </a:pPr>
            <a:r>
              <a:rPr sz="2000" b="1" spc="-170" dirty="0">
                <a:solidFill>
                  <a:srgbClr val="001F5F"/>
                </a:solidFill>
                <a:latin typeface="Verdana"/>
                <a:cs typeface="Verdana"/>
              </a:rPr>
              <a:t>…….Teaming </a:t>
            </a:r>
            <a:r>
              <a:rPr sz="2000" b="1" spc="-155" dirty="0">
                <a:solidFill>
                  <a:srgbClr val="001F5F"/>
                </a:solidFill>
                <a:latin typeface="Verdana"/>
                <a:cs typeface="Verdana"/>
              </a:rPr>
              <a:t>up </a:t>
            </a:r>
            <a:r>
              <a:rPr sz="2000" b="1" spc="-245" dirty="0">
                <a:solidFill>
                  <a:srgbClr val="001F5F"/>
                </a:solidFill>
                <a:latin typeface="Verdana"/>
                <a:cs typeface="Verdana"/>
              </a:rPr>
              <a:t>for </a:t>
            </a:r>
            <a:r>
              <a:rPr sz="2000" b="1" spc="-15" dirty="0">
                <a:solidFill>
                  <a:srgbClr val="001F5F"/>
                </a:solidFill>
                <a:latin typeface="Verdana"/>
                <a:cs typeface="Verdana"/>
              </a:rPr>
              <a:t>a </a:t>
            </a:r>
            <a:r>
              <a:rPr sz="2000" b="1" spc="-175" dirty="0">
                <a:solidFill>
                  <a:srgbClr val="001F5F"/>
                </a:solidFill>
                <a:latin typeface="Verdana"/>
                <a:cs typeface="Verdana"/>
              </a:rPr>
              <a:t>successful </a:t>
            </a:r>
            <a:r>
              <a:rPr sz="2000" b="1" spc="-145" dirty="0">
                <a:solidFill>
                  <a:srgbClr val="001F5F"/>
                </a:solidFill>
                <a:latin typeface="Verdana"/>
                <a:cs typeface="Verdana"/>
              </a:rPr>
              <a:t>sickle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95" dirty="0">
                <a:solidFill>
                  <a:srgbClr val="001F5F"/>
                </a:solidFill>
                <a:latin typeface="Verdana"/>
                <a:cs typeface="Verdana"/>
              </a:rPr>
              <a:t>cell-</a:t>
            </a:r>
            <a:r>
              <a:rPr sz="2000" b="1" spc="-1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185" dirty="0">
                <a:solidFill>
                  <a:srgbClr val="001F5F"/>
                </a:solidFill>
                <a:latin typeface="Verdana"/>
                <a:cs typeface="Verdana"/>
              </a:rPr>
              <a:t>free	</a:t>
            </a:r>
            <a:r>
              <a:rPr sz="2000" b="1" spc="-195" dirty="0">
                <a:solidFill>
                  <a:srgbClr val="001F5F"/>
                </a:solidFill>
                <a:latin typeface="Verdana"/>
                <a:cs typeface="Verdana"/>
              </a:rPr>
              <a:t>family!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56B866F-0F31-41B6-A323-79DB5C0A5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90600"/>
            <a:ext cx="7924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These teachers taught us with extreme devotion, dedication, dignity, discipline and they exhibited nobility, even in the classroom; particularly hose pioneer teachers.</a:t>
            </a:r>
          </a:p>
        </p:txBody>
      </p:sp>
    </p:spTree>
    <p:extLst>
      <p:ext uri="{BB962C8B-B14F-4D97-AF65-F5344CB8AC3E}">
        <p14:creationId xmlns:p14="http://schemas.microsoft.com/office/powerpoint/2010/main" val="2857666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227" y="621233"/>
            <a:ext cx="68306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600" spc="-1370" dirty="0">
                <a:solidFill>
                  <a:srgbClr val="2CA1BE"/>
                </a:solidFill>
              </a:rPr>
              <a:t>THANK </a:t>
            </a:r>
            <a:r>
              <a:rPr sz="9600" spc="-960" dirty="0">
                <a:solidFill>
                  <a:srgbClr val="2CA1BE"/>
                </a:solidFill>
              </a:rPr>
              <a:t>YOU  </a:t>
            </a:r>
            <a:r>
              <a:rPr sz="9600" spc="-1225" dirty="0">
                <a:solidFill>
                  <a:srgbClr val="2CA1BE"/>
                </a:solidFill>
              </a:rPr>
              <a:t>FOR  </a:t>
            </a:r>
            <a:r>
              <a:rPr sz="9600" spc="-1639" dirty="0">
                <a:solidFill>
                  <a:srgbClr val="2CA1BE"/>
                </a:solidFill>
              </a:rPr>
              <a:t>LISTENING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9053830" y="61369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CA1BE"/>
                </a:solidFill>
                <a:latin typeface="Times New Roman"/>
                <a:cs typeface="Times New Roman"/>
              </a:rPr>
              <a:t>68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381000"/>
            <a:ext cx="865632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8975" y="4972050"/>
            <a:ext cx="3564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Times New Roman"/>
                <a:cs typeface="Times New Roman"/>
                <a:hlinkClick r:id="rId3"/>
              </a:rPr>
              <a:t>www.medicalartcenter.com 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  <a:hlinkClick r:id="rId4"/>
              </a:rPr>
              <a:t>info@medicalartcenter.com 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u="heavy" spc="12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dapo</a:t>
            </a:r>
            <a:r>
              <a:rPr sz="1800" u="heavy" spc="6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.</a:t>
            </a:r>
            <a:r>
              <a:rPr sz="1800" u="heavy" spc="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ashiru</a:t>
            </a:r>
            <a:r>
              <a:rPr sz="1800" u="heavy" spc="4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@</a:t>
            </a:r>
            <a:r>
              <a:rPr sz="1800" u="heavy" spc="17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m</a:t>
            </a:r>
            <a:r>
              <a:rPr sz="1800" u="heavy" spc="1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ed</a:t>
            </a:r>
            <a:r>
              <a:rPr sz="1800" u="heavy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i</a:t>
            </a:r>
            <a:r>
              <a:rPr sz="1800" u="heavy" spc="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c</a:t>
            </a:r>
            <a:r>
              <a:rPr sz="1800" u="heavy" spc="6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alart</a:t>
            </a:r>
            <a:r>
              <a:rPr sz="1800" u="heavy" spc="8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c</a:t>
            </a:r>
            <a:r>
              <a:rPr sz="1800" u="heavy" spc="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ente</a:t>
            </a:r>
            <a:r>
              <a:rPr sz="1800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r.</a:t>
            </a:r>
            <a:r>
              <a:rPr sz="1800" u="heavy" spc="4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co</a:t>
            </a:r>
            <a:r>
              <a:rPr sz="1800" u="heavy" spc="18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5"/>
              </a:rPr>
              <a:t>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+(234)803-334-7231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20043" y="5801866"/>
            <a:ext cx="1171955" cy="1056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2CA1B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357" y="330453"/>
            <a:ext cx="85458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0779" marR="5080" indent="-3688715">
              <a:lnSpc>
                <a:spcPct val="100000"/>
              </a:lnSpc>
              <a:spcBef>
                <a:spcPts val="100"/>
              </a:spcBef>
            </a:pPr>
            <a:r>
              <a:rPr spc="-645" dirty="0"/>
              <a:t>ASSISTED </a:t>
            </a:r>
            <a:r>
              <a:rPr spc="-530" dirty="0"/>
              <a:t>REPRODUCTIVE </a:t>
            </a:r>
            <a:r>
              <a:rPr spc="-340" dirty="0"/>
              <a:t>TECHNOLOGY  </a:t>
            </a:r>
            <a:r>
              <a:rPr spc="-600" dirty="0"/>
              <a:t>(ART)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656715"/>
            <a:ext cx="5693410" cy="290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90" dirty="0">
                <a:latin typeface="Times New Roman"/>
                <a:cs typeface="Times New Roman"/>
              </a:rPr>
              <a:t>Conception </a:t>
            </a:r>
            <a:r>
              <a:rPr sz="2400" b="1" spc="70" dirty="0">
                <a:latin typeface="Times New Roman"/>
                <a:cs typeface="Times New Roman"/>
              </a:rPr>
              <a:t>requiring </a:t>
            </a:r>
            <a:r>
              <a:rPr sz="2400" b="1" spc="85" dirty="0">
                <a:latin typeface="Times New Roman"/>
                <a:cs typeface="Times New Roman"/>
              </a:rPr>
              <a:t>the </a:t>
            </a:r>
            <a:r>
              <a:rPr sz="2400" b="1" spc="95" dirty="0">
                <a:latin typeface="Times New Roman"/>
                <a:cs typeface="Times New Roman"/>
              </a:rPr>
              <a:t>complex  </a:t>
            </a:r>
            <a:r>
              <a:rPr sz="2400" b="1" spc="114" dirty="0">
                <a:latin typeface="Times New Roman"/>
                <a:cs typeface="Times New Roman"/>
              </a:rPr>
              <a:t>handling </a:t>
            </a:r>
            <a:r>
              <a:rPr sz="2400" b="1" dirty="0">
                <a:latin typeface="Times New Roman"/>
                <a:cs typeface="Times New Roman"/>
              </a:rPr>
              <a:t>or </a:t>
            </a:r>
            <a:r>
              <a:rPr sz="2400" b="1" spc="95" dirty="0">
                <a:latin typeface="Times New Roman"/>
                <a:cs typeface="Times New Roman"/>
              </a:rPr>
              <a:t>manipulation </a:t>
            </a:r>
            <a:r>
              <a:rPr sz="2400" b="1" spc="130" dirty="0">
                <a:latin typeface="Times New Roman"/>
                <a:cs typeface="Times New Roman"/>
              </a:rPr>
              <a:t>of </a:t>
            </a:r>
            <a:r>
              <a:rPr sz="2400" b="1" spc="95" dirty="0">
                <a:latin typeface="Times New Roman"/>
                <a:cs typeface="Times New Roman"/>
              </a:rPr>
              <a:t>male</a:t>
            </a:r>
            <a:r>
              <a:rPr sz="2400" b="1" spc="-420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and  </a:t>
            </a:r>
            <a:r>
              <a:rPr sz="2400" b="1" spc="105" dirty="0">
                <a:latin typeface="Times New Roman"/>
                <a:cs typeface="Times New Roman"/>
              </a:rPr>
              <a:t>female </a:t>
            </a:r>
            <a:r>
              <a:rPr sz="2400" b="1" spc="95" dirty="0">
                <a:latin typeface="Times New Roman"/>
                <a:cs typeface="Times New Roman"/>
              </a:rPr>
              <a:t>gametes </a:t>
            </a:r>
            <a:r>
              <a:rPr sz="2400" b="1" spc="65" dirty="0">
                <a:latin typeface="Times New Roman"/>
                <a:cs typeface="Times New Roman"/>
              </a:rPr>
              <a:t>in-vitro to facilitate  </a:t>
            </a:r>
            <a:r>
              <a:rPr sz="2400" b="1" spc="70" dirty="0">
                <a:latin typeface="Times New Roman"/>
                <a:cs typeface="Times New Roman"/>
              </a:rPr>
              <a:t>pregnancy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226695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350" dirty="0">
                <a:solidFill>
                  <a:srgbClr val="2CA1BE"/>
                </a:solidFill>
                <a:latin typeface="Arial"/>
                <a:cs typeface="Arial"/>
              </a:rPr>
              <a:t>	</a:t>
            </a:r>
            <a:r>
              <a:rPr sz="2400" b="1" spc="60" dirty="0">
                <a:latin typeface="Times New Roman"/>
                <a:cs typeface="Times New Roman"/>
              </a:rPr>
              <a:t>HCLD </a:t>
            </a:r>
            <a:r>
              <a:rPr sz="2400" b="1" spc="105" dirty="0">
                <a:latin typeface="Times New Roman"/>
                <a:cs typeface="Times New Roman"/>
              </a:rPr>
              <a:t>(High </a:t>
            </a:r>
            <a:r>
              <a:rPr sz="2400" b="1" spc="90" dirty="0">
                <a:latin typeface="Times New Roman"/>
                <a:cs typeface="Times New Roman"/>
              </a:rPr>
              <a:t>Complexity</a:t>
            </a:r>
            <a:r>
              <a:rPr sz="2400" b="1" spc="-21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Laboratory  </a:t>
            </a:r>
            <a:r>
              <a:rPr sz="2400" b="1" spc="50" dirty="0">
                <a:latin typeface="Times New Roman"/>
                <a:cs typeface="Times New Roman"/>
              </a:rPr>
              <a:t>Director-ABB-USA)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7544" y="1513332"/>
            <a:ext cx="37719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71276" y="5737859"/>
            <a:ext cx="1220724" cy="112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2297</Words>
  <Application>Microsoft Office PowerPoint</Application>
  <PresentationFormat>Widescreen</PresentationFormat>
  <Paragraphs>500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ＭＳ Ｐゴシック</vt:lpstr>
      <vt:lpstr>ＭＳ Ｐゴシック</vt:lpstr>
      <vt:lpstr>Arial</vt:lpstr>
      <vt:lpstr>Calibri</vt:lpstr>
      <vt:lpstr>Comic Sans MS</vt:lpstr>
      <vt:lpstr>Courier New</vt:lpstr>
      <vt:lpstr>Lucida Fax</vt:lpstr>
      <vt:lpstr>Lucida Sans</vt:lpstr>
      <vt:lpstr>Times New Roman</vt:lpstr>
      <vt:lpstr>Verdana</vt:lpstr>
      <vt:lpstr>Wingdings</vt:lpstr>
      <vt:lpstr>Office Theme</vt:lpstr>
      <vt:lpstr>Capsules</vt:lpstr>
      <vt:lpstr>“ANATOMY THE BACKBONE OF MEDICAL SCIENCE.</vt:lpstr>
      <vt:lpstr>“Man know thyself,” and the healing power will be granted: How medical science helps to achieve the fruit of the womb.</vt:lpstr>
      <vt:lpstr>OVERVIEW</vt:lpstr>
      <vt:lpstr>The Basic Sciences </vt:lpstr>
      <vt:lpstr>EVOLUTION OF ANATOMICAL                KNOWLEDGE</vt:lpstr>
      <vt:lpstr>PowerPoint Presentation</vt:lpstr>
      <vt:lpstr>PowerPoint Presentation</vt:lpstr>
      <vt:lpstr>PowerPoint Presentation</vt:lpstr>
      <vt:lpstr>ASSISTED REPRODUCTIVE TECHNOLOGY  (ART)</vt:lpstr>
      <vt:lpstr>Landmarks in ART- Basic Science</vt:lpstr>
      <vt:lpstr>PowerPoint Presentation</vt:lpstr>
      <vt:lpstr>The FSH Positive Feedback</vt:lpstr>
      <vt:lpstr>LANDMARKS IN ART (Test tube Baby)</vt:lpstr>
      <vt:lpstr>PowerPoint Presentation</vt:lpstr>
      <vt:lpstr>PowerPoint Presentation</vt:lpstr>
      <vt:lpstr>Ovarian Improvement Vitamins</vt:lpstr>
      <vt:lpstr>IVF STEPS</vt:lpstr>
      <vt:lpstr>TIMED SUBCUTANEOUS INJECTIONS</vt:lpstr>
      <vt:lpstr>PILLS WITH DAILY INJECTIONS</vt:lpstr>
      <vt:lpstr>PowerPoint Presentation</vt:lpstr>
      <vt:lpstr>Egg Retrieval/Pick Up.</vt:lpstr>
      <vt:lpstr>ULTRASOUND-GUIDED OOCYTE ASPIRATION</vt:lpstr>
      <vt:lpstr>STRICT TEMPERATURE CONTROL</vt:lpstr>
      <vt:lpstr>IVF Sperm processing SPERM CAPACITATION</vt:lpstr>
      <vt:lpstr>IN-VITRO FERTILIZATION</vt:lpstr>
      <vt:lpstr>IN-VITRO FERTILIZATION</vt:lpstr>
      <vt:lpstr>Assisted Fertilization  Micromanipulation ICSI</vt:lpstr>
      <vt:lpstr>Intra Cytoplasmic Sperm Injection- UIC 1995</vt:lpstr>
      <vt:lpstr>PowerPoint Presentation</vt:lpstr>
      <vt:lpstr>Ultrasound-guided Embryo transfer  (UGET)</vt:lpstr>
      <vt:lpstr>PowerPoint Presentation</vt:lpstr>
      <vt:lpstr>LANDMARKS IN PGD</vt:lpstr>
      <vt:lpstr>LANDMARKS IN PGD</vt:lpstr>
      <vt:lpstr>LANDMARKS IN PGD</vt:lpstr>
      <vt:lpstr>FIRST SUCCESSFUL PGD PREGNANCY  AND LIVEBIRTH IN NIGERIA- 2013</vt:lpstr>
      <vt:lpstr>Autosomal dominant disorders:</vt:lpstr>
      <vt:lpstr>INDICATIONS FOR PGD</vt:lpstr>
      <vt:lpstr>PRELIMINARY PROCESSES FOR PGD (SICKLE CELL ANEMIA)</vt:lpstr>
      <vt:lpstr>PROCESSES INVOLVED (PGD/PGS)</vt:lpstr>
      <vt:lpstr>LABORATORY PROCESSESS INVOLVED</vt:lpstr>
      <vt:lpstr>STEPS INVOLVED</vt:lpstr>
      <vt:lpstr>BIOPSY OBJECTIVE</vt:lpstr>
      <vt:lpstr>EMBRYO BIOPSY</vt:lpstr>
      <vt:lpstr>CLEAVAGE STAGE</vt:lpstr>
      <vt:lpstr>BLASTOMERE BIOPSY</vt:lpstr>
      <vt:lpstr> Goossens et al. (2008), Belgium</vt:lpstr>
      <vt:lpstr>BLASTOCYST BIOPSY</vt:lpstr>
      <vt:lpstr>BLASTOCYST BIOPSY</vt:lpstr>
      <vt:lpstr>TROPHECTODERM BIOPSY</vt:lpstr>
      <vt:lpstr>FREEZING OF EMBRYOS</vt:lpstr>
      <vt:lpstr>BLASTOCYST BIOPSY</vt:lpstr>
      <vt:lpstr>STAGES OF MOLECULAR ANALYSIS  Tubing of cells</vt:lpstr>
      <vt:lpstr>Methods of Genetic Analysis: PGD single gene disorder</vt:lpstr>
      <vt:lpstr>Methods of Genetic Analysis: Structural</vt:lpstr>
      <vt:lpstr>METHODS</vt:lpstr>
      <vt:lpstr>DIAGNOSIS</vt:lpstr>
      <vt:lpstr>COMPARATIVE GENOME HYBRIDISATION</vt:lpstr>
      <vt:lpstr>ARRAY COMPARATIVE GENOMIC HYBRIDIZATION (aCGH)</vt:lpstr>
      <vt:lpstr>PRECAUTIONS!</vt:lpstr>
      <vt:lpstr>RECENT STUDIES</vt:lpstr>
      <vt:lpstr>RCTS USING NEW TECHNOLOGY</vt:lpstr>
      <vt:lpstr>PowerPoint Presentation</vt:lpstr>
      <vt:lpstr>SUMMARY OF REASONS FOR PGD/PGS  (N=75)-2018</vt:lpstr>
      <vt:lpstr>SUMMARY FOR CHROMOSOME  ANEUPLOIDY (N= 32)</vt:lpstr>
      <vt:lpstr>SICKLE CELL DIAGNOSIS (PGD) N = 17  DAY 3</vt:lpstr>
      <vt:lpstr>CLEAVAGE VS TROPHECTODERM BIOPSY</vt:lpstr>
      <vt:lpstr>COMPARISON OF PREGNANCY RATES:  CLEAVAGE VS TROPHECTODERM BIOPSIES</vt:lpstr>
      <vt:lpstr>COMPARISON OF NO RESULT RATES:  CLEAVAGE VS TROPHECTODERM BIOPSIES</vt:lpstr>
      <vt:lpstr>FUTURE OF PGD</vt:lpstr>
      <vt:lpstr>PowerPoint Presentation</vt:lpstr>
      <vt:lpstr>PowerPoint Presentation</vt:lpstr>
      <vt:lpstr>PowerPoint Presentation</vt:lpstr>
      <vt:lpstr>PowerPoint Presentation</vt:lpstr>
      <vt:lpstr>POSSIBLE ROLE FOR MAYR THERAPY  AND DETOXIFICATION BEFORE PGD</vt:lpstr>
      <vt:lpstr>SUMMARY</vt:lpstr>
      <vt:lpstr>SUMMARY</vt:lpstr>
      <vt:lpstr>CONCLUSION</vt:lpstr>
      <vt:lpstr>PowerPoint Presentation</vt:lpstr>
      <vt:lpstr>OUR TEAM</vt:lpstr>
      <vt:lpstr>THANK YOU  FOR  LISTENING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STEPS INVOLVED IN  PRE-IMPLANTATION GENETIC DIAGNOSIS (PGD):  A PGD TRANSPORT CLINIC PERSPECTIVE</dc:title>
  <dc:creator>Rose Ogbeche</dc:creator>
  <cp:lastModifiedBy>MART</cp:lastModifiedBy>
  <cp:revision>17</cp:revision>
  <dcterms:created xsi:type="dcterms:W3CDTF">2018-09-08T12:59:00Z</dcterms:created>
  <dcterms:modified xsi:type="dcterms:W3CDTF">2023-02-02T11:43:43Z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2018-09-08T00:00:00Z</vt:filetime>
  </property>
</Properties>
</file>